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99" r:id="rId5"/>
    <p:sldId id="389" r:id="rId6"/>
    <p:sldId id="388" r:id="rId7"/>
    <p:sldId id="359" r:id="rId8"/>
    <p:sldId id="358" r:id="rId9"/>
    <p:sldId id="360" r:id="rId10"/>
    <p:sldId id="361" r:id="rId11"/>
    <p:sldId id="380" r:id="rId12"/>
    <p:sldId id="366" r:id="rId13"/>
    <p:sldId id="402" r:id="rId14"/>
    <p:sldId id="400" r:id="rId15"/>
    <p:sldId id="362" r:id="rId16"/>
    <p:sldId id="367" r:id="rId17"/>
    <p:sldId id="387" r:id="rId18"/>
    <p:sldId id="381" r:id="rId19"/>
    <p:sldId id="384" r:id="rId20"/>
    <p:sldId id="364" r:id="rId21"/>
    <p:sldId id="271" r:id="rId22"/>
    <p:sldId id="334" r:id="rId23"/>
    <p:sldId id="340" r:id="rId24"/>
    <p:sldId id="390" r:id="rId25"/>
    <p:sldId id="391" r:id="rId26"/>
    <p:sldId id="403" r:id="rId27"/>
    <p:sldId id="392" r:id="rId28"/>
    <p:sldId id="393" r:id="rId29"/>
    <p:sldId id="396" r:id="rId30"/>
    <p:sldId id="395" r:id="rId31"/>
    <p:sldId id="397" r:id="rId32"/>
    <p:sldId id="294" r:id="rId33"/>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0" userDrawn="1">
          <p15:clr>
            <a:srgbClr val="A4A3A4"/>
          </p15:clr>
        </p15:guide>
        <p15:guide id="2" pos="38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49C9"/>
    <a:srgbClr val="B6C7EA"/>
    <a:srgbClr val="7AA0F7"/>
    <a:srgbClr val="80A5F0"/>
    <a:srgbClr val="FFFFFF"/>
    <a:srgbClr val="403CCF"/>
    <a:srgbClr val="AAA5E7"/>
    <a:srgbClr val="4F4F63"/>
    <a:srgbClr val="5F3779"/>
    <a:srgbClr val="EAE8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88188" autoAdjust="0"/>
  </p:normalViewPr>
  <p:slideViewPr>
    <p:cSldViewPr snapToGrid="0" showGuides="1">
      <p:cViewPr varScale="1">
        <p:scale>
          <a:sx n="59" d="100"/>
          <a:sy n="59" d="100"/>
        </p:scale>
        <p:origin x="1008" y="80"/>
      </p:cViewPr>
      <p:guideLst>
        <p:guide orient="horz" pos="1950"/>
        <p:guide pos="384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gs" Target="tags/tag199.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我们先抛开中心化，去中心化，来看分布式系统所</a:t>
            </a:r>
            <a:r>
              <a:rPr lang="zh-CN" altLang="en-US" dirty="0"/>
              <a:t>设计的技术</a:t>
            </a:r>
            <a:r>
              <a:rPr lang="zh-CN" altLang="en-US" dirty="0"/>
              <a:t>本身。</a:t>
            </a:r>
            <a:endParaRPr lang="zh-CN" altLang="en-US" dirty="0"/>
          </a:p>
          <a:p>
            <a:pPr>
              <a:lnSpc>
                <a:spcPct val="150000"/>
              </a:lnSpc>
              <a:spcBef>
                <a:spcPct val="0"/>
              </a:spcBef>
              <a:spcAft>
                <a:spcPct val="0"/>
              </a:spcAft>
            </a:pPr>
            <a:r>
              <a:rPr lang="zh-CN" altLang="en-US" dirty="0"/>
              <a:t>单点故障问题，大家都知道，在现有的</a:t>
            </a:r>
            <a:r>
              <a:rPr lang="en-US" altLang="zh-CN" dirty="0"/>
              <a:t> web2 </a:t>
            </a:r>
            <a:r>
              <a:rPr lang="zh-CN" altLang="en-US" dirty="0"/>
              <a:t>领域，这个问题也很常见。</a:t>
            </a:r>
            <a:endParaRPr lang="zh-CN" altLang="en-US" dirty="0"/>
          </a:p>
          <a:p>
            <a:pPr>
              <a:lnSpc>
                <a:spcPct val="150000"/>
              </a:lnSpc>
              <a:spcBef>
                <a:spcPct val="0"/>
              </a:spcBef>
              <a:spcAft>
                <a:spcPct val="0"/>
              </a:spcAft>
            </a:pPr>
            <a:r>
              <a:rPr lang="zh-CN" altLang="en-US" dirty="0"/>
              <a:t>现实商业工程当中，大部分企业都会采用分布式的架构</a:t>
            </a:r>
            <a:r>
              <a:rPr lang="zh-CN" altLang="en-US" dirty="0"/>
              <a:t>来提高自己的服务的容错性。</a:t>
            </a:r>
            <a:endParaRPr lang="zh-CN" altLang="en-US" dirty="0"/>
          </a:p>
          <a:p>
            <a:pPr>
              <a:lnSpc>
                <a:spcPct val="150000"/>
              </a:lnSpc>
              <a:spcBef>
                <a:spcPct val="0"/>
              </a:spcBef>
              <a:spcAft>
                <a:spcPct val="0"/>
              </a:spcAft>
            </a:pPr>
            <a:r>
              <a:rPr lang="zh-CN" altLang="en-US" dirty="0"/>
              <a:t>大家能想到，最简单的，无非就是多准备几个备份系统，当主系统</a:t>
            </a:r>
            <a:r>
              <a:rPr lang="en-US" altLang="zh-CN" dirty="0"/>
              <a:t>down</a:t>
            </a:r>
            <a:r>
              <a:rPr lang="zh-CN" altLang="en-US" dirty="0"/>
              <a:t>掉的</a:t>
            </a:r>
            <a:r>
              <a:rPr lang="zh-CN" altLang="en-US" dirty="0"/>
              <a:t>时候，随时</a:t>
            </a:r>
            <a:r>
              <a:rPr lang="zh-CN" altLang="en-US" dirty="0"/>
              <a:t>顶上。</a:t>
            </a:r>
            <a:endParaRPr lang="zh-CN" altLang="en-US" dirty="0"/>
          </a:p>
          <a:p>
            <a:pPr>
              <a:lnSpc>
                <a:spcPct val="150000"/>
              </a:lnSpc>
              <a:spcBef>
                <a:spcPct val="0"/>
              </a:spcBef>
              <a:spcAft>
                <a:spcPct val="0"/>
              </a:spcAft>
            </a:pPr>
            <a:r>
              <a:rPr lang="zh-CN" altLang="en-US" dirty="0"/>
              <a:t>那我们以一个简单的银行的分布式数据库为例子，讲解主从节点之间数据同步的</a:t>
            </a:r>
            <a:r>
              <a:rPr lang="zh-CN" altLang="en-US" dirty="0"/>
              <a:t>重要性。</a:t>
            </a:r>
            <a:endParaRPr lang="zh-CN" altLang="en-US" dirty="0"/>
          </a:p>
          <a:p>
            <a:pPr>
              <a:lnSpc>
                <a:spcPct val="150000"/>
              </a:lnSpc>
              <a:spcBef>
                <a:spcPct val="0"/>
              </a:spcBef>
              <a:spcAft>
                <a:spcPct val="0"/>
              </a:spcAft>
            </a:pPr>
            <a:r>
              <a:rPr lang="zh-CN" altLang="en-US" dirty="0"/>
              <a:t>讲例子。</a:t>
            </a:r>
            <a:endParaRPr lang="zh-CN" altLang="en-US" dirty="0"/>
          </a:p>
          <a:p>
            <a:pPr>
              <a:lnSpc>
                <a:spcPct val="150000"/>
              </a:lnSpc>
              <a:spcBef>
                <a:spcPct val="0"/>
              </a:spcBef>
              <a:spcAft>
                <a:spcPct val="0"/>
              </a:spcAft>
            </a:pPr>
            <a:endParaRPr lang="zh-CN" altLang="en-US" dirty="0"/>
          </a:p>
          <a:p>
            <a:pPr>
              <a:lnSpc>
                <a:spcPct val="150000"/>
              </a:lnSpc>
              <a:spcBef>
                <a:spcPct val="0"/>
              </a:spcBef>
              <a:spcAft>
                <a:spcPct val="0"/>
              </a:spcAft>
            </a:pPr>
            <a:r>
              <a:rPr lang="zh-CN" altLang="en-US" dirty="0"/>
              <a:t>节点崩溃，并不代表，节点就不工作</a:t>
            </a:r>
            <a:r>
              <a:rPr lang="zh-CN" altLang="en-US" dirty="0"/>
              <a:t>了，</a:t>
            </a:r>
            <a:endParaRPr lang="zh-CN" altLang="en-US" dirty="0"/>
          </a:p>
          <a:p>
            <a:pPr>
              <a:lnSpc>
                <a:spcPct val="150000"/>
              </a:lnSpc>
              <a:spcBef>
                <a:spcPct val="0"/>
              </a:spcBef>
              <a:spcAft>
                <a:spcPct val="0"/>
              </a:spcAft>
            </a:pPr>
            <a:r>
              <a:rPr lang="zh-CN" altLang="en-US" dirty="0"/>
              <a:t>三个要点：</a:t>
            </a:r>
            <a:endParaRPr lang="zh-CN" altLang="en-US" dirty="0"/>
          </a:p>
          <a:p>
            <a:pPr>
              <a:lnSpc>
                <a:spcPct val="150000"/>
              </a:lnSpc>
              <a:spcBef>
                <a:spcPct val="0"/>
              </a:spcBef>
              <a:spcAft>
                <a:spcPct val="0"/>
              </a:spcAft>
            </a:pPr>
            <a:r>
              <a:rPr lang="zh-CN" altLang="en-US" dirty="0"/>
              <a:t>状态同步，选举，</a:t>
            </a:r>
            <a:r>
              <a:rPr lang="zh-CN" altLang="en-US" dirty="0"/>
              <a:t>恢复。</a:t>
            </a:r>
            <a:endParaRPr lang="zh-CN" altLang="en-US" dirty="0"/>
          </a:p>
          <a:p>
            <a:pPr>
              <a:lnSpc>
                <a:spcPct val="150000"/>
              </a:lnSpc>
              <a:spcBef>
                <a:spcPct val="0"/>
              </a:spcBef>
              <a:spcAft>
                <a:spcPct val="0"/>
              </a:spcAft>
            </a:pPr>
            <a:endParaRPr lang="zh-CN" altLang="en-US" dirty="0"/>
          </a:p>
          <a:p>
            <a:pPr>
              <a:lnSpc>
                <a:spcPct val="150000"/>
              </a:lnSpc>
              <a:spcBef>
                <a:spcPct val="0"/>
              </a:spcBef>
              <a:spcAft>
                <a:spcPct val="0"/>
              </a:spcAft>
            </a:pPr>
            <a:r>
              <a:rPr lang="zh-CN" altLang="en-US" dirty="0"/>
              <a:t>看一下</a:t>
            </a:r>
            <a:r>
              <a:rPr lang="en-US" altLang="zh-CN" dirty="0"/>
              <a:t> Raft </a:t>
            </a:r>
            <a:r>
              <a:rPr lang="zh-CN" altLang="en-US" dirty="0"/>
              <a:t>算法。</a:t>
            </a:r>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活性</a:t>
            </a:r>
            <a:endParaRPr lang="zh-CN" altLang="en-US" dirty="0"/>
          </a:p>
          <a:p>
            <a:pPr>
              <a:lnSpc>
                <a:spcPct val="150000"/>
              </a:lnSpc>
              <a:spcBef>
                <a:spcPct val="0"/>
              </a:spcBef>
              <a:spcAft>
                <a:spcPct val="0"/>
              </a:spcAft>
            </a:pPr>
            <a:r>
              <a:rPr lang="zh-CN" altLang="en-US" dirty="0"/>
              <a:t>安全性</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t>简短</a:t>
            </a:r>
            <a:r>
              <a:rPr lang="zh-CN" altLang="en-US" dirty="0"/>
              <a:t>一点。</a:t>
            </a:r>
            <a:endParaRPr lang="zh-CN" altLang="en-US" dirty="0"/>
          </a:p>
          <a:p>
            <a:pPr indent="0">
              <a:buFont typeface="Arial" panose="020B0604020202020204" pitchFamily="34" charset="0"/>
              <a:buNone/>
            </a:pPr>
            <a:r>
              <a:rPr lang="zh-CN" altLang="en-US" dirty="0"/>
              <a:t>提一下</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介绍共识</a:t>
            </a:r>
            <a:r>
              <a:rPr lang="en-US" altLang="zh-CN" dirty="0"/>
              <a:t> 8min</a:t>
            </a:r>
            <a:endParaRPr lang="zh-CN" altLang="en-US" dirty="0"/>
          </a:p>
          <a:p>
            <a:pPr indent="0">
              <a:buFont typeface="Arial" panose="020B0604020202020204" pitchFamily="34" charset="0"/>
              <a:buNone/>
            </a:pPr>
            <a:r>
              <a:rPr lang="zh-CN" altLang="en-US" dirty="0"/>
              <a:t>什么是</a:t>
            </a:r>
            <a:r>
              <a:rPr lang="zh-CN" altLang="en-US" dirty="0"/>
              <a:t>共识？</a:t>
            </a:r>
            <a:endParaRPr lang="zh-CN" altLang="en-US" dirty="0"/>
          </a:p>
          <a:p>
            <a:pPr indent="0">
              <a:buFont typeface="Arial" panose="020B0604020202020204" pitchFamily="34" charset="0"/>
              <a:buNone/>
            </a:pPr>
            <a:r>
              <a:rPr lang="zh-CN" altLang="en-US" dirty="0"/>
              <a:t>分布式系统中，正常运行的节点间能够就某个</a:t>
            </a:r>
            <a:r>
              <a:rPr lang="zh-CN" altLang="en-US" dirty="0"/>
              <a:t>提案达成一致的决策，就是</a:t>
            </a:r>
            <a:r>
              <a:rPr lang="zh-CN" altLang="en-US" dirty="0"/>
              <a:t>共识。</a:t>
            </a:r>
            <a:endParaRPr lang="zh-CN" altLang="en-US" dirty="0"/>
          </a:p>
          <a:p>
            <a:pPr indent="0">
              <a:buFont typeface="Arial" panose="020B0604020202020204" pitchFamily="34" charset="0"/>
              <a:buNone/>
            </a:pPr>
            <a:r>
              <a:rPr lang="zh-CN" altLang="en-US" dirty="0">
                <a:latin typeface="华文宋体" panose="02010600040101010101" charset="-122"/>
                <a:ea typeface="华文宋体" panose="02010600040101010101" charset="-122"/>
                <a:sym typeface="+mn-ea"/>
              </a:rPr>
              <a:t>共识算法也被叫做分布式一致性协议，不过共识这两个字更准确一点，描述的是一种过程，而一致更倾向于对结果的描述。</a:t>
            </a:r>
            <a:endParaRPr lang="zh-CN" altLang="en-US" dirty="0">
              <a:latin typeface="华文宋体" panose="02010600040101010101" charset="-122"/>
              <a:ea typeface="华文宋体" panose="02010600040101010101" charset="-122"/>
              <a:sym typeface="+mn-ea"/>
            </a:endParaRPr>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分布式系统中阻碍共识达成的主要有两点，（</a:t>
            </a:r>
            <a:r>
              <a:rPr lang="zh-CN" altLang="en-US" dirty="0">
                <a:sym typeface="+mn-ea"/>
              </a:rPr>
              <a:t>这个时候再提及，中心化和去中心化的节点管理模式，带来的新的问题，无信任</a:t>
            </a:r>
            <a:r>
              <a:rPr lang="zh-CN" altLang="en-US" dirty="0"/>
              <a:t>）</a:t>
            </a:r>
            <a:endParaRPr lang="zh-CN" altLang="en-US" dirty="0"/>
          </a:p>
          <a:p>
            <a:pPr indent="0">
              <a:buFont typeface="Arial" panose="020B0604020202020204" pitchFamily="34" charset="0"/>
              <a:buNone/>
            </a:pPr>
            <a:r>
              <a:rPr lang="en-US" altLang="zh-CN" dirty="0"/>
              <a:t>1. </a:t>
            </a:r>
            <a:r>
              <a:rPr lang="zh-CN" altLang="en-US" dirty="0"/>
              <a:t>节点崩溃问题</a:t>
            </a:r>
            <a:endParaRPr lang="zh-CN" altLang="en-US" dirty="0"/>
          </a:p>
          <a:p>
            <a:pPr indent="0">
              <a:buFont typeface="Arial" panose="020B0604020202020204" pitchFamily="34" charset="0"/>
              <a:buNone/>
            </a:pPr>
            <a:r>
              <a:rPr lang="en-US" altLang="zh-CN" dirty="0"/>
              <a:t>2. </a:t>
            </a:r>
            <a:r>
              <a:rPr lang="zh-CN" altLang="en-US" dirty="0"/>
              <a:t>节点</a:t>
            </a:r>
            <a:r>
              <a:rPr lang="zh-CN" altLang="en-US" dirty="0"/>
              <a:t>作恶问题</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节点崩溃泛指，由于网络或者服务器问题导致某个节点处于通信中断的</a:t>
            </a:r>
            <a:r>
              <a:rPr lang="zh-CN" altLang="en-US" dirty="0"/>
              <a:t>状态。</a:t>
            </a:r>
            <a:endParaRPr lang="zh-CN" altLang="en-US" dirty="0"/>
          </a:p>
          <a:p>
            <a:pPr indent="0">
              <a:buFont typeface="Arial" panose="020B0604020202020204" pitchFamily="34" charset="0"/>
              <a:buNone/>
            </a:pPr>
            <a:r>
              <a:rPr lang="zh-CN" altLang="en-US" dirty="0"/>
              <a:t>节点作恶泛指，出于恶意，节点就某个提案不回应甚至是故意做出错误的</a:t>
            </a:r>
            <a:r>
              <a:rPr lang="zh-CN" altLang="en-US" dirty="0"/>
              <a:t>回应。</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Lamport大神于1982年发表的论文</a:t>
            </a:r>
            <a:endParaRPr lang="zh-CN" altLang="en-US" dirty="0"/>
          </a:p>
          <a:p>
            <a:pPr>
              <a:lnSpc>
                <a:spcPct val="150000"/>
              </a:lnSpc>
              <a:spcBef>
                <a:spcPct val="0"/>
              </a:spcBef>
              <a:spcAft>
                <a:spcPct val="0"/>
              </a:spcAft>
            </a:pPr>
            <a:endParaRPr lang="zh-CN" altLang="en-US" dirty="0"/>
          </a:p>
          <a:p>
            <a:pPr>
              <a:lnSpc>
                <a:spcPct val="150000"/>
              </a:lnSpc>
              <a:spcBef>
                <a:spcPct val="0"/>
              </a:spcBef>
              <a:spcAft>
                <a:spcPct val="0"/>
              </a:spcAft>
            </a:pPr>
            <a:r>
              <a:rPr lang="zh-CN" altLang="en-US" dirty="0"/>
              <a:t>讲拜占庭</a:t>
            </a:r>
            <a:r>
              <a:rPr lang="zh-CN" altLang="en-US" dirty="0"/>
              <a:t>容错。</a:t>
            </a:r>
            <a:endParaRPr lang="zh-CN" altLang="en-US" dirty="0"/>
          </a:p>
          <a:p>
            <a:pPr>
              <a:lnSpc>
                <a:spcPct val="150000"/>
              </a:lnSpc>
              <a:spcBef>
                <a:spcPct val="0"/>
              </a:spcBef>
              <a:spcAft>
                <a:spcPct val="0"/>
              </a:spcAft>
            </a:pPr>
            <a:r>
              <a:rPr lang="zh-CN" altLang="en-US" dirty="0"/>
              <a:t>如何在节点作恶的情况下，</a:t>
            </a:r>
            <a:r>
              <a:rPr lang="zh-CN" altLang="en-US" dirty="0"/>
              <a:t>依旧达成</a:t>
            </a:r>
            <a:r>
              <a:rPr lang="zh-CN" altLang="en-US" dirty="0"/>
              <a:t>一致。</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讲拜占庭</a:t>
            </a:r>
            <a:r>
              <a:rPr lang="zh-CN" altLang="en-US" dirty="0"/>
              <a:t>容错。</a:t>
            </a:r>
            <a:endParaRPr lang="zh-CN" altLang="en-US" dirty="0"/>
          </a:p>
          <a:p>
            <a:pPr>
              <a:lnSpc>
                <a:spcPct val="150000"/>
              </a:lnSpc>
              <a:spcBef>
                <a:spcPct val="0"/>
              </a:spcBef>
              <a:spcAft>
                <a:spcPct val="0"/>
              </a:spcAft>
            </a:pPr>
            <a:r>
              <a:rPr lang="zh-CN" altLang="en-US" dirty="0"/>
              <a:t>如何在节点作恶的情况下，</a:t>
            </a:r>
            <a:r>
              <a:rPr lang="zh-CN" altLang="en-US" dirty="0"/>
              <a:t>依旧达成</a:t>
            </a:r>
            <a:r>
              <a:rPr lang="zh-CN" altLang="en-US" dirty="0"/>
              <a:t>一致。</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讲拜占庭</a:t>
            </a:r>
            <a:r>
              <a:rPr lang="zh-CN" altLang="en-US" dirty="0"/>
              <a:t>容错。</a:t>
            </a:r>
            <a:endParaRPr lang="zh-CN" altLang="en-US" dirty="0"/>
          </a:p>
          <a:p>
            <a:pPr>
              <a:lnSpc>
                <a:spcPct val="150000"/>
              </a:lnSpc>
              <a:spcBef>
                <a:spcPct val="0"/>
              </a:spcBef>
              <a:spcAft>
                <a:spcPct val="0"/>
              </a:spcAft>
            </a:pPr>
            <a:r>
              <a:rPr lang="zh-CN" altLang="en-US" dirty="0"/>
              <a:t>如何在节点作恶的情况下，</a:t>
            </a:r>
            <a:r>
              <a:rPr lang="zh-CN" altLang="en-US" dirty="0"/>
              <a:t>依旧达成</a:t>
            </a:r>
            <a:r>
              <a:rPr lang="zh-CN" altLang="en-US" dirty="0"/>
              <a:t>一致。</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讲拜占庭</a:t>
            </a:r>
            <a:r>
              <a:rPr lang="zh-CN" altLang="en-US" dirty="0"/>
              <a:t>容错。</a:t>
            </a:r>
            <a:endParaRPr lang="zh-CN" altLang="en-US" dirty="0"/>
          </a:p>
          <a:p>
            <a:pPr>
              <a:lnSpc>
                <a:spcPct val="150000"/>
              </a:lnSpc>
              <a:spcBef>
                <a:spcPct val="0"/>
              </a:spcBef>
              <a:spcAft>
                <a:spcPct val="0"/>
              </a:spcAft>
            </a:pPr>
            <a:r>
              <a:rPr lang="zh-CN" altLang="en-US" dirty="0"/>
              <a:t>如何在节点作恶的情况下，</a:t>
            </a:r>
            <a:r>
              <a:rPr lang="zh-CN" altLang="en-US" dirty="0"/>
              <a:t>依旧达成</a:t>
            </a:r>
            <a:r>
              <a:rPr lang="zh-CN" altLang="en-US" dirty="0"/>
              <a:t>一致。</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t>介绍共识</a:t>
            </a:r>
            <a:r>
              <a:rPr lang="en-US" altLang="zh-CN" dirty="0"/>
              <a:t> 8min</a:t>
            </a:r>
            <a:endParaRPr lang="zh-CN" altLang="en-US" dirty="0"/>
          </a:p>
          <a:p>
            <a:pPr indent="0">
              <a:buFont typeface="Arial" panose="020B0604020202020204" pitchFamily="34" charset="0"/>
              <a:buNone/>
            </a:pPr>
            <a:endParaRPr lang="zh-CN" altLang="en-US" dirty="0">
              <a:sym typeface="+mn-ea"/>
            </a:endParaRPr>
          </a:p>
          <a:p>
            <a:pPr indent="0">
              <a:buFont typeface="Arial" panose="020B0604020202020204" pitchFamily="34" charset="0"/>
              <a:buNone/>
            </a:pPr>
            <a:r>
              <a:rPr lang="zh-CN" altLang="en-US" dirty="0">
                <a:sym typeface="+mn-ea"/>
              </a:rPr>
              <a:t>选举的方式</a:t>
            </a:r>
            <a:r>
              <a:rPr lang="zh-CN" altLang="en-US" dirty="0">
                <a:sym typeface="+mn-ea"/>
              </a:rPr>
              <a:t>不同</a:t>
            </a:r>
            <a:endParaRPr lang="zh-CN" altLang="en-US" dirty="0">
              <a:sym typeface="+mn-ea"/>
            </a:endParaRPr>
          </a:p>
          <a:p>
            <a:pPr indent="0">
              <a:buFont typeface="Arial" panose="020B0604020202020204" pitchFamily="34" charset="0"/>
              <a:buNone/>
            </a:pPr>
            <a:r>
              <a:rPr lang="zh-CN" altLang="en-US" dirty="0">
                <a:sym typeface="+mn-ea"/>
              </a:rPr>
              <a:t>通过竞争的方式，来选举出记账者，而且这种竞争方式不需要构建全局视野，每个人只关注于自身以及已经触达到的外部信息</a:t>
            </a:r>
            <a:r>
              <a:rPr lang="zh-CN" altLang="en-US" dirty="0">
                <a:sym typeface="+mn-ea"/>
              </a:rPr>
              <a:t>即可。</a:t>
            </a:r>
            <a:endParaRPr lang="zh-CN" altLang="en-US" dirty="0">
              <a:sym typeface="+mn-ea"/>
            </a:endParaRPr>
          </a:p>
          <a:p>
            <a:pPr indent="0">
              <a:buFont typeface="Arial" panose="020B0604020202020204" pitchFamily="34" charset="0"/>
              <a:buNone/>
            </a:pPr>
            <a:endParaRPr lang="zh-CN" altLang="en-US" dirty="0">
              <a:sym typeface="+mn-ea"/>
            </a:endParaRPr>
          </a:p>
          <a:p>
            <a:pPr indent="0">
              <a:buFont typeface="Arial" panose="020B0604020202020204" pitchFamily="34" charset="0"/>
              <a:buNone/>
            </a:pPr>
            <a:r>
              <a:rPr lang="zh-CN" altLang="en-US" dirty="0">
                <a:sym typeface="+mn-ea"/>
              </a:rPr>
              <a:t>前面提到了</a:t>
            </a:r>
            <a:r>
              <a:rPr lang="en-US" altLang="zh-CN" dirty="0">
                <a:sym typeface="+mn-ea"/>
              </a:rPr>
              <a:t> </a:t>
            </a:r>
            <a:r>
              <a:rPr lang="zh-CN" altLang="en-US" dirty="0">
                <a:sym typeface="+mn-ea"/>
              </a:rPr>
              <a:t>，分布式网络共识中存在的两种错误，</a:t>
            </a:r>
            <a:r>
              <a:rPr lang="zh-CN" altLang="en-US" dirty="0">
                <a:sym typeface="+mn-ea"/>
              </a:rPr>
              <a:t>早期针对这两种错误，分别提出了两类不同的</a:t>
            </a:r>
            <a:r>
              <a:rPr lang="zh-CN" altLang="en-US" dirty="0">
                <a:sym typeface="+mn-ea"/>
              </a:rPr>
              <a:t>共识算法。</a:t>
            </a:r>
            <a:endParaRPr lang="zh-CN" altLang="en-US" dirty="0">
              <a:sym typeface="+mn-ea"/>
            </a:endParaRPr>
          </a:p>
          <a:p>
            <a:pPr indent="0">
              <a:buFont typeface="Arial" panose="020B0604020202020204" pitchFamily="34" charset="0"/>
              <a:buNone/>
            </a:pPr>
            <a:endParaRPr lang="zh-CN" altLang="en-US" dirty="0">
              <a:sym typeface="+mn-ea"/>
            </a:endParaRPr>
          </a:p>
          <a:p>
            <a:pPr indent="0">
              <a:buFont typeface="Arial" panose="020B0604020202020204" pitchFamily="34" charset="0"/>
              <a:buNone/>
            </a:pPr>
            <a:r>
              <a:rPr lang="zh-CN" altLang="en-US" dirty="0">
                <a:sym typeface="+mn-ea"/>
              </a:rPr>
              <a:t>一类是</a:t>
            </a:r>
            <a:r>
              <a:rPr lang="en-US" altLang="zh-CN" dirty="0">
                <a:sym typeface="+mn-ea"/>
              </a:rPr>
              <a:t> CFT </a:t>
            </a:r>
            <a:r>
              <a:rPr lang="zh-CN" altLang="en-US" dirty="0">
                <a:sym typeface="+mn-ea"/>
              </a:rPr>
              <a:t>共识</a:t>
            </a:r>
            <a:r>
              <a:rPr lang="zh-CN" altLang="en-US" dirty="0">
                <a:sym typeface="+mn-ea"/>
              </a:rPr>
              <a:t>算法，崩溃容错共识</a:t>
            </a:r>
            <a:r>
              <a:rPr lang="zh-CN" altLang="en-US" dirty="0">
                <a:sym typeface="+mn-ea"/>
              </a:rPr>
              <a:t>算法</a:t>
            </a:r>
            <a:endParaRPr lang="zh-CN" altLang="en-US" dirty="0">
              <a:sym typeface="+mn-ea"/>
            </a:endParaRPr>
          </a:p>
          <a:p>
            <a:pPr indent="0">
              <a:buFont typeface="Arial" panose="020B0604020202020204" pitchFamily="34" charset="0"/>
              <a:buNone/>
            </a:pPr>
            <a:r>
              <a:rPr lang="zh-CN" altLang="en-US" dirty="0">
                <a:sym typeface="+mn-ea"/>
              </a:rPr>
              <a:t>一类是</a:t>
            </a:r>
            <a:r>
              <a:rPr lang="en-US" altLang="zh-CN" dirty="0">
                <a:sym typeface="+mn-ea"/>
              </a:rPr>
              <a:t> BFT </a:t>
            </a:r>
            <a:r>
              <a:rPr lang="zh-CN" altLang="en-US" dirty="0">
                <a:sym typeface="+mn-ea"/>
              </a:rPr>
              <a:t>共识算法，拜占庭容错共识</a:t>
            </a:r>
            <a:r>
              <a:rPr lang="zh-CN" altLang="en-US" dirty="0">
                <a:sym typeface="+mn-ea"/>
              </a:rPr>
              <a:t>算法</a:t>
            </a:r>
            <a:endParaRPr lang="zh-CN" altLang="en-US" dirty="0">
              <a:sym typeface="+mn-ea"/>
            </a:endParaRPr>
          </a:p>
          <a:p>
            <a:pPr indent="0">
              <a:buFont typeface="Arial" panose="020B0604020202020204" pitchFamily="34" charset="0"/>
              <a:buNone/>
            </a:pPr>
            <a:r>
              <a:rPr lang="zh-CN" altLang="en-US" dirty="0">
                <a:sym typeface="+mn-ea"/>
              </a:rPr>
              <a:t>这两类算法，都是基于不可篡改的通信和多轮投票决策来实现的，</a:t>
            </a:r>
            <a:r>
              <a:rPr lang="zh-CN" altLang="en-US" dirty="0">
                <a:sym typeface="+mn-ea"/>
              </a:rPr>
              <a:t>都具备</a:t>
            </a:r>
            <a:r>
              <a:rPr lang="zh-CN" altLang="en-US" dirty="0">
                <a:sym typeface="+mn-ea"/>
              </a:rPr>
              <a:t>最终性。</a:t>
            </a:r>
            <a:endParaRPr lang="zh-CN" altLang="en-US" dirty="0">
              <a:sym typeface="+mn-ea"/>
            </a:endParaRPr>
          </a:p>
          <a:p>
            <a:pPr indent="0">
              <a:buFont typeface="Arial" panose="020B0604020202020204" pitchFamily="34" charset="0"/>
              <a:buNone/>
            </a:pPr>
            <a:endParaRPr lang="zh-CN" altLang="en-US" dirty="0">
              <a:sym typeface="+mn-ea"/>
            </a:endParaRPr>
          </a:p>
          <a:p>
            <a:pPr indent="0">
              <a:buFont typeface="Arial" panose="020B0604020202020204" pitchFamily="34" charset="0"/>
              <a:buNone/>
            </a:pPr>
            <a:r>
              <a:rPr lang="zh-CN" altLang="en-US" dirty="0"/>
              <a:t>在传统的分布式网络中，由于服务模式是中心化的，节点身份可控，不考虑节点作恶的</a:t>
            </a:r>
            <a:r>
              <a:rPr lang="zh-CN" altLang="en-US" dirty="0"/>
              <a:t>场景，所以基本上采用</a:t>
            </a:r>
            <a:r>
              <a:rPr lang="en-US" altLang="zh-CN" dirty="0"/>
              <a:t>CFT</a:t>
            </a:r>
            <a:r>
              <a:rPr lang="zh-CN" altLang="en-US" dirty="0"/>
              <a:t>类的算法，如</a:t>
            </a:r>
            <a:r>
              <a:rPr lang="en-US" altLang="zh-CN" dirty="0"/>
              <a:t> Paxos </a:t>
            </a:r>
            <a:r>
              <a:rPr lang="zh-CN" altLang="en-US" dirty="0"/>
              <a:t>和</a:t>
            </a:r>
            <a:r>
              <a:rPr lang="en-US" altLang="zh-CN" dirty="0"/>
              <a:t> Raft </a:t>
            </a:r>
            <a:r>
              <a:rPr lang="zh-CN" altLang="en-US" dirty="0">
                <a:sym typeface="+mn-ea"/>
              </a:rPr>
              <a:t>。不知道大家了不了解</a:t>
            </a:r>
            <a:r>
              <a:rPr lang="en-US" altLang="zh-CN" dirty="0">
                <a:sym typeface="+mn-ea"/>
              </a:rPr>
              <a:t> redis </a:t>
            </a:r>
            <a:r>
              <a:rPr lang="zh-CN" altLang="en-US" dirty="0">
                <a:sym typeface="+mn-ea"/>
              </a:rPr>
              <a:t>缓存，它的哨兵模式就是使用的</a:t>
            </a:r>
            <a:r>
              <a:rPr lang="en-US" altLang="zh-CN" dirty="0">
                <a:sym typeface="+mn-ea"/>
              </a:rPr>
              <a:t> raft </a:t>
            </a:r>
            <a:r>
              <a:rPr lang="zh-CN" altLang="en-US" dirty="0">
                <a:sym typeface="+mn-ea"/>
              </a:rPr>
              <a:t>算法。</a:t>
            </a:r>
            <a:endParaRPr lang="zh-CN" altLang="en-US" dirty="0">
              <a:sym typeface="+mn-ea"/>
            </a:endParaRPr>
          </a:p>
          <a:p>
            <a:pPr indent="0">
              <a:buFont typeface="Arial" panose="020B0604020202020204" pitchFamily="34" charset="0"/>
              <a:buNone/>
            </a:pPr>
            <a:r>
              <a:rPr lang="zh-CN" altLang="en-US" dirty="0">
                <a:sym typeface="+mn-ea"/>
              </a:rPr>
              <a:t>假设</a:t>
            </a:r>
            <a:r>
              <a:rPr lang="en-US" altLang="zh-CN" dirty="0">
                <a:sym typeface="+mn-ea"/>
              </a:rPr>
              <a:t> raft </a:t>
            </a:r>
            <a:r>
              <a:rPr lang="zh-CN" altLang="en-US" dirty="0">
                <a:sym typeface="+mn-ea"/>
              </a:rPr>
              <a:t>共识网络中的节点总数是</a:t>
            </a:r>
            <a:r>
              <a:rPr lang="en-US" altLang="zh-CN" dirty="0">
                <a:sym typeface="+mn-ea"/>
              </a:rPr>
              <a:t> 2f+1 , </a:t>
            </a:r>
            <a:r>
              <a:rPr lang="zh-CN" altLang="en-US" dirty="0">
                <a:sym typeface="+mn-ea"/>
              </a:rPr>
              <a:t>那么只要同时崩溃的节点数量不超过</a:t>
            </a:r>
            <a:r>
              <a:rPr lang="en-US" altLang="zh-CN" dirty="0">
                <a:sym typeface="+mn-ea"/>
              </a:rPr>
              <a:t> f </a:t>
            </a:r>
            <a:r>
              <a:rPr lang="zh-CN" altLang="en-US" dirty="0">
                <a:sym typeface="+mn-ea"/>
              </a:rPr>
              <a:t>个，整个系统就可以保证安全性和</a:t>
            </a:r>
            <a:r>
              <a:rPr lang="zh-CN" altLang="en-US" dirty="0">
                <a:sym typeface="+mn-ea"/>
              </a:rPr>
              <a:t>活性。简单来说，在</a:t>
            </a:r>
            <a:r>
              <a:rPr lang="en-US" altLang="zh-CN" dirty="0">
                <a:sym typeface="+mn-ea"/>
              </a:rPr>
              <a:t> raft </a:t>
            </a:r>
            <a:r>
              <a:rPr lang="zh-CN" altLang="en-US" dirty="0">
                <a:sym typeface="+mn-ea"/>
              </a:rPr>
              <a:t>算法下，只要同时处于崩溃状态的节点数量小于总节点数量的</a:t>
            </a:r>
            <a:r>
              <a:rPr lang="en-US" altLang="zh-CN" dirty="0">
                <a:sym typeface="+mn-ea"/>
              </a:rPr>
              <a:t>50%</a:t>
            </a:r>
            <a:r>
              <a:rPr lang="zh-CN" altLang="en-US" dirty="0">
                <a:sym typeface="+mn-ea"/>
              </a:rPr>
              <a:t>，整个系统就一定能正常运行</a:t>
            </a:r>
            <a:r>
              <a:rPr lang="zh-CN" altLang="en-US" dirty="0">
                <a:sym typeface="+mn-ea"/>
              </a:rPr>
              <a:t>并就某个提案达成一致。</a:t>
            </a:r>
            <a:endParaRPr lang="zh-CN" altLang="en-US" dirty="0">
              <a:sym typeface="+mn-ea"/>
            </a:endParaRPr>
          </a:p>
          <a:p>
            <a:pPr indent="0">
              <a:buFont typeface="Arial" panose="020B0604020202020204" pitchFamily="34" charset="0"/>
              <a:buNone/>
            </a:pPr>
            <a:endParaRPr lang="zh-CN" altLang="en-US" dirty="0">
              <a:sym typeface="+mn-ea"/>
            </a:endParaRPr>
          </a:p>
          <a:p>
            <a:pPr indent="0">
              <a:buFont typeface="Arial" panose="020B0604020202020204" pitchFamily="34" charset="0"/>
              <a:buNone/>
            </a:pPr>
            <a:r>
              <a:rPr lang="zh-CN" altLang="en-US" dirty="0">
                <a:sym typeface="+mn-ea"/>
              </a:rPr>
              <a:t>而在区块链系统这类去中心化场景下，由于参与的节点身份是不可控的，所以节点间不存在信任，</a:t>
            </a:r>
            <a:r>
              <a:rPr lang="zh-CN" altLang="en-US" u="heavy" dirty="0">
                <a:sym typeface="+mn-ea"/>
              </a:rPr>
              <a:t>就</a:t>
            </a:r>
            <a:r>
              <a:rPr lang="zh-CN" altLang="en-US" dirty="0">
                <a:sym typeface="+mn-ea"/>
              </a:rPr>
              <a:t>需要共识算法解决拜占庭容错问题。像</a:t>
            </a:r>
            <a:r>
              <a:rPr lang="en-US" altLang="zh-CN" dirty="0">
                <a:sym typeface="+mn-ea"/>
              </a:rPr>
              <a:t> PBFT </a:t>
            </a:r>
            <a:r>
              <a:rPr lang="zh-CN" altLang="en-US" dirty="0">
                <a:sym typeface="+mn-ea"/>
              </a:rPr>
              <a:t>，</a:t>
            </a:r>
            <a:r>
              <a:rPr lang="en-US" altLang="zh-CN" dirty="0">
                <a:sym typeface="+mn-ea"/>
              </a:rPr>
              <a:t>HotStuff </a:t>
            </a:r>
            <a:r>
              <a:rPr lang="zh-CN" altLang="en-US" dirty="0">
                <a:sym typeface="+mn-ea"/>
              </a:rPr>
              <a:t>，</a:t>
            </a:r>
            <a:r>
              <a:rPr lang="en-US" altLang="zh-CN" dirty="0">
                <a:sym typeface="+mn-ea"/>
              </a:rPr>
              <a:t> POA </a:t>
            </a:r>
            <a:r>
              <a:rPr lang="zh-CN" altLang="en-US" dirty="0">
                <a:sym typeface="+mn-ea"/>
              </a:rPr>
              <a:t>等</a:t>
            </a:r>
            <a:r>
              <a:rPr lang="en-US" altLang="zh-CN" dirty="0">
                <a:sym typeface="+mn-ea"/>
              </a:rPr>
              <a:t>bft</a:t>
            </a:r>
            <a:r>
              <a:rPr lang="zh-CN" altLang="en-US" dirty="0">
                <a:sym typeface="+mn-ea"/>
              </a:rPr>
              <a:t>算法，在安全性和活性上提供的</a:t>
            </a:r>
            <a:r>
              <a:rPr lang="zh-CN" altLang="en-US" dirty="0">
                <a:sym typeface="+mn-ea"/>
              </a:rPr>
              <a:t>保障都是一样的。</a:t>
            </a:r>
            <a:endParaRPr lang="zh-CN" altLang="en-US" dirty="0">
              <a:sym typeface="+mn-ea"/>
            </a:endParaRPr>
          </a:p>
          <a:p>
            <a:pPr indent="0">
              <a:buFont typeface="Arial" panose="020B0604020202020204" pitchFamily="34" charset="0"/>
              <a:buNone/>
            </a:pPr>
            <a:r>
              <a:rPr lang="zh-CN" altLang="en-US" dirty="0">
                <a:sym typeface="+mn-ea"/>
              </a:rPr>
              <a:t>假设共识网络中的节点数量是</a:t>
            </a:r>
            <a:r>
              <a:rPr lang="en-US" altLang="zh-CN" dirty="0">
                <a:sym typeface="+mn-ea"/>
              </a:rPr>
              <a:t> 3f+1</a:t>
            </a:r>
            <a:r>
              <a:rPr lang="zh-CN" altLang="en-US" dirty="0">
                <a:sym typeface="+mn-ea"/>
              </a:rPr>
              <a:t>，那么只要恶意节点的数量不超过</a:t>
            </a:r>
            <a:r>
              <a:rPr lang="en-US" altLang="zh-CN" dirty="0">
                <a:sym typeface="+mn-ea"/>
              </a:rPr>
              <a:t>2f</a:t>
            </a:r>
            <a:r>
              <a:rPr lang="zh-CN" altLang="en-US" dirty="0">
                <a:sym typeface="+mn-ea"/>
              </a:rPr>
              <a:t>个，整个系统就可以保证安全性。恶意节点的数量不超过</a:t>
            </a:r>
            <a:r>
              <a:rPr lang="en-US" altLang="zh-CN" dirty="0">
                <a:sym typeface="+mn-ea"/>
              </a:rPr>
              <a:t>f</a:t>
            </a:r>
            <a:r>
              <a:rPr lang="zh-CN" altLang="en-US" dirty="0">
                <a:sym typeface="+mn-ea"/>
              </a:rPr>
              <a:t>个，整个系统就可以保证活性。</a:t>
            </a:r>
            <a:r>
              <a:rPr lang="zh-CN" altLang="en-US" dirty="0"/>
              <a:t>也就是说只要作恶的节点不超过</a:t>
            </a:r>
            <a:r>
              <a:rPr lang="en-US" altLang="zh-CN" dirty="0"/>
              <a:t>f</a:t>
            </a:r>
            <a:r>
              <a:rPr lang="zh-CN" altLang="en-US" dirty="0"/>
              <a:t>个，整个系统中的正常节点就一定能正常运行并在有限时间内就某个提案的</a:t>
            </a:r>
            <a:r>
              <a:rPr lang="zh-CN" altLang="en-US" dirty="0"/>
              <a:t>决策达成一致。</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传统的这类</a:t>
            </a:r>
            <a:r>
              <a:rPr lang="en-US" altLang="zh-CN" dirty="0"/>
              <a:t>BFT</a:t>
            </a:r>
            <a:r>
              <a:rPr lang="zh-CN" altLang="en-US" dirty="0"/>
              <a:t>共识算法，由于是基于多轮投票来实现的共识保障，所以存在巨大的网络</a:t>
            </a:r>
            <a:r>
              <a:rPr lang="en-US" altLang="zh-CN" dirty="0"/>
              <a:t>IO</a:t>
            </a:r>
            <a:r>
              <a:rPr lang="zh-CN" altLang="en-US" dirty="0"/>
              <a:t>负担，在极端情况下，网络通信的复杂度往往是</a:t>
            </a:r>
            <a:r>
              <a:rPr lang="en-US" altLang="zh-CN" dirty="0"/>
              <a:t> O(n**2) </a:t>
            </a:r>
            <a:r>
              <a:rPr lang="zh-CN" altLang="en-US" dirty="0"/>
              <a:t>甚至</a:t>
            </a:r>
            <a:r>
              <a:rPr lang="en-US" altLang="zh-CN" dirty="0"/>
              <a:t> O(n**3)</a:t>
            </a:r>
            <a:r>
              <a:rPr lang="zh-CN" altLang="en-US" dirty="0"/>
              <a:t>。</a:t>
            </a:r>
            <a:endParaRPr lang="zh-CN" altLang="en-US" dirty="0"/>
          </a:p>
          <a:p>
            <a:pPr indent="0">
              <a:buFont typeface="Arial" panose="020B0604020202020204" pitchFamily="34" charset="0"/>
              <a:buNone/>
            </a:pPr>
            <a:r>
              <a:rPr lang="zh-CN" altLang="en-US" dirty="0"/>
              <a:t>所以这类共识网络很难承担大量的节点参与。</a:t>
            </a:r>
            <a:r>
              <a:rPr lang="en-US" altLang="zh-CN" dirty="0"/>
              <a:t> </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而在比特币中，提出了一种新的变种</a:t>
            </a:r>
            <a:r>
              <a:rPr lang="zh-CN" altLang="en-US" dirty="0"/>
              <a:t>共识算法来解决大规模节点参与的</a:t>
            </a:r>
            <a:r>
              <a:rPr lang="zh-CN" altLang="en-US" dirty="0"/>
              <a:t>问题。我们把它叫做中本聪共识，因为比特币的创始者叫做</a:t>
            </a:r>
            <a:r>
              <a:rPr lang="zh-CN" altLang="en-US" dirty="0"/>
              <a:t>中本聪。</a:t>
            </a:r>
            <a:endParaRPr lang="zh-CN" altLang="en-US" dirty="0"/>
          </a:p>
          <a:p>
            <a:pPr indent="0">
              <a:buFont typeface="Arial" panose="020B0604020202020204" pitchFamily="34" charset="0"/>
              <a:buNone/>
            </a:pPr>
            <a:r>
              <a:rPr lang="zh-CN" altLang="en-US" dirty="0"/>
              <a:t>中本聪算法</a:t>
            </a:r>
            <a:r>
              <a:rPr lang="zh-CN" altLang="en-US" dirty="0">
                <a:sym typeface="+mn-ea"/>
              </a:rPr>
              <a:t>中最经典的</a:t>
            </a:r>
            <a:r>
              <a:rPr lang="zh-CN" altLang="en-US" dirty="0"/>
              <a:t>就是</a:t>
            </a:r>
            <a:r>
              <a:rPr lang="en-US" altLang="zh-CN" dirty="0"/>
              <a:t> pow </a:t>
            </a:r>
            <a:r>
              <a:rPr lang="zh-CN" altLang="en-US" dirty="0"/>
              <a:t>，这是一种基于算力竞争机制来实现的共识算法，不需要节点间就投票进行多轮通信，所以其通信复杂度极低，非常适合于拓展到大规模节点网络中</a:t>
            </a:r>
            <a:r>
              <a:rPr lang="zh-CN" altLang="en-US" dirty="0"/>
              <a:t>去使用。</a:t>
            </a:r>
            <a:endParaRPr lang="zh-CN" altLang="en-US" dirty="0"/>
          </a:p>
          <a:p>
            <a:pPr indent="0">
              <a:buFont typeface="Arial" panose="020B0604020202020204" pitchFamily="34" charset="0"/>
              <a:buNone/>
            </a:pPr>
            <a:r>
              <a:rPr lang="zh-CN" altLang="en-US" dirty="0"/>
              <a:t>但这类算法也有一些缺陷，比如不具备最终性，理论上安全性较传统的</a:t>
            </a:r>
            <a:r>
              <a:rPr lang="en-US" altLang="zh-CN" dirty="0"/>
              <a:t>BFT</a:t>
            </a:r>
            <a:r>
              <a:rPr lang="zh-CN" altLang="en-US" dirty="0"/>
              <a:t>共识算法来说较低。</a:t>
            </a:r>
            <a:endParaRPr lang="zh-CN" altLang="en-US" dirty="0"/>
          </a:p>
          <a:p>
            <a:pPr indent="0">
              <a:buFont typeface="Arial" panose="020B0604020202020204" pitchFamily="34" charset="0"/>
              <a:buNone/>
            </a:pPr>
            <a:r>
              <a:rPr lang="zh-CN" altLang="en-US" dirty="0"/>
              <a:t>比如</a:t>
            </a:r>
            <a:r>
              <a:rPr lang="en-US" altLang="zh-CN" dirty="0"/>
              <a:t>pow</a:t>
            </a:r>
            <a:r>
              <a:rPr lang="zh-CN" altLang="en-US" dirty="0"/>
              <a:t>中存在</a:t>
            </a:r>
            <a:r>
              <a:rPr lang="en-US" altLang="zh-CN" dirty="0"/>
              <a:t>51%</a:t>
            </a:r>
            <a:r>
              <a:rPr lang="zh-CN" altLang="en-US" dirty="0"/>
              <a:t>攻击的问题，并且在比特币早期全网算力不够高的情形下，也遭受过这类攻击。不过在实践中，当前算力场景下的比特币的</a:t>
            </a:r>
            <a:r>
              <a:rPr lang="zh-CN" altLang="en-US" dirty="0"/>
              <a:t>安全性已经通过了</a:t>
            </a:r>
            <a:r>
              <a:rPr lang="zh-CN" altLang="en-US" dirty="0"/>
              <a:t>验证。</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除此之外，还有一些处于传统</a:t>
            </a:r>
            <a:r>
              <a:rPr lang="en-US" altLang="zh-CN" dirty="0"/>
              <a:t>BFT</a:t>
            </a:r>
            <a:r>
              <a:rPr lang="zh-CN" altLang="en-US" dirty="0"/>
              <a:t>算法中本聪算法中间态的一些算法，最典型的就是以太坊的</a:t>
            </a:r>
            <a:r>
              <a:rPr lang="en-US" altLang="zh-CN" dirty="0"/>
              <a:t>Gasper</a:t>
            </a:r>
            <a:r>
              <a:rPr lang="zh-CN" altLang="en-US" dirty="0"/>
              <a:t>共识机制。将</a:t>
            </a:r>
            <a:r>
              <a:rPr lang="en-US" altLang="zh-CN" dirty="0"/>
              <a:t>Ghost</a:t>
            </a:r>
            <a:r>
              <a:rPr lang="zh-CN" altLang="en-US" dirty="0"/>
              <a:t>共识和</a:t>
            </a:r>
            <a:r>
              <a:rPr lang="en-US" altLang="zh-CN" dirty="0"/>
              <a:t>Casper</a:t>
            </a:r>
            <a:r>
              <a:rPr lang="zh-CN" altLang="en-US" dirty="0"/>
              <a:t>共识结合实现。其中</a:t>
            </a:r>
            <a:r>
              <a:rPr lang="en-US" altLang="zh-CN" dirty="0"/>
              <a:t>Ghost</a:t>
            </a:r>
            <a:r>
              <a:rPr lang="zh-CN" altLang="en-US" dirty="0"/>
              <a:t>是类</a:t>
            </a:r>
            <a:r>
              <a:rPr lang="en-US" altLang="zh-CN" dirty="0"/>
              <a:t>Pow</a:t>
            </a:r>
            <a:r>
              <a:rPr lang="zh-CN" altLang="en-US" dirty="0"/>
              <a:t>共识，</a:t>
            </a:r>
            <a:r>
              <a:rPr lang="en-US" altLang="zh-CN" dirty="0"/>
              <a:t>Casper</a:t>
            </a:r>
            <a:r>
              <a:rPr lang="zh-CN" altLang="en-US" dirty="0"/>
              <a:t>是基于链式投票的共识机制，提供最终行</a:t>
            </a:r>
            <a:r>
              <a:rPr lang="zh-CN" altLang="en-US" dirty="0"/>
              <a:t>性。</a:t>
            </a:r>
            <a:endParaRPr lang="zh-CN" altLang="en-US" dirty="0"/>
          </a:p>
          <a:p>
            <a:pPr indent="0">
              <a:buFont typeface="Arial" panose="020B0604020202020204" pitchFamily="34" charset="0"/>
              <a:buNone/>
            </a:pPr>
            <a:r>
              <a:rPr lang="zh-CN" altLang="en-US" dirty="0"/>
              <a:t>大家感兴趣可以自行去了解以太坊共识的发展历程，目前的以太坊已经完成从</a:t>
            </a:r>
            <a:r>
              <a:rPr lang="en-US" altLang="zh-CN" dirty="0"/>
              <a:t>pow</a:t>
            </a:r>
            <a:r>
              <a:rPr lang="zh-CN" altLang="en-US" dirty="0"/>
              <a:t>切换到</a:t>
            </a:r>
            <a:r>
              <a:rPr lang="en-US" altLang="zh-CN" dirty="0"/>
              <a:t>pos</a:t>
            </a:r>
            <a:r>
              <a:rPr lang="zh-CN" altLang="en-US" dirty="0"/>
              <a:t>的</a:t>
            </a:r>
            <a:r>
              <a:rPr lang="zh-CN" altLang="en-US" dirty="0"/>
              <a:t>历程。</a:t>
            </a:r>
            <a:endParaRPr lang="zh-CN" altLang="en-US" dirty="0"/>
          </a:p>
          <a:p>
            <a:pPr indent="0">
              <a:buFont typeface="Arial" panose="020B0604020202020204" pitchFamily="34" charset="0"/>
              <a:buNone/>
            </a:pPr>
            <a:r>
              <a:rPr lang="zh-CN" altLang="en-US" dirty="0"/>
              <a:t>而</a:t>
            </a:r>
            <a:r>
              <a:rPr lang="en-US" altLang="zh-CN" dirty="0"/>
              <a:t>PoS</a:t>
            </a:r>
            <a:r>
              <a:rPr lang="zh-CN" altLang="en-US" dirty="0"/>
              <a:t>概念最早提出是为了使用资金证明来替代</a:t>
            </a:r>
            <a:r>
              <a:rPr lang="en-US" altLang="zh-CN" dirty="0"/>
              <a:t>pow</a:t>
            </a:r>
            <a:r>
              <a:rPr lang="zh-CN" altLang="en-US" dirty="0"/>
              <a:t>工作量证明的一种思路。因为大家觉得</a:t>
            </a:r>
            <a:r>
              <a:rPr lang="en-US" altLang="zh-CN" dirty="0"/>
              <a:t>PoW</a:t>
            </a:r>
            <a:r>
              <a:rPr lang="zh-CN" altLang="en-US" dirty="0"/>
              <a:t>太浪费算力资源</a:t>
            </a:r>
            <a:r>
              <a:rPr lang="zh-CN" altLang="en-US" dirty="0"/>
              <a:t>了。</a:t>
            </a:r>
            <a:endParaRPr lang="zh-CN" altLang="en-US" dirty="0"/>
          </a:p>
          <a:p>
            <a:pPr indent="0">
              <a:buFont typeface="Arial" panose="020B0604020202020204" pitchFamily="34" charset="0"/>
              <a:buNone/>
            </a:pPr>
            <a:r>
              <a:rPr lang="zh-CN" altLang="en-US" dirty="0"/>
              <a:t>而之所以</a:t>
            </a:r>
            <a:r>
              <a:rPr lang="en-US" altLang="zh-CN" dirty="0"/>
              <a:t>PoW</a:t>
            </a:r>
            <a:r>
              <a:rPr lang="zh-CN" altLang="en-US" dirty="0"/>
              <a:t>需要算力竞争，无非是为了解决女巫问题，大家提出了使用资金证明（或者说股份证明）来解决女巫问题的路径。大家课后也可以自己去了解一下</a:t>
            </a:r>
            <a:r>
              <a:rPr lang="zh-CN" altLang="en-US" dirty="0"/>
              <a:t>女巫问题。</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涉及到的核心模块</a:t>
            </a:r>
            <a:r>
              <a:rPr lang="zh-CN" altLang="en-US" dirty="0"/>
              <a:t>如下</a:t>
            </a:r>
            <a:endParaRPr lang="zh-CN" altLang="en-US" dirty="0"/>
          </a:p>
          <a:p>
            <a:pPr>
              <a:lnSpc>
                <a:spcPct val="150000"/>
              </a:lnSpc>
              <a:spcBef>
                <a:spcPct val="0"/>
              </a:spcBef>
              <a:spcAft>
                <a:spcPct val="0"/>
              </a:spcAft>
            </a:pPr>
            <a:r>
              <a:rPr lang="en-US" altLang="zh-CN" dirty="0"/>
              <a:t>- </a:t>
            </a:r>
            <a:r>
              <a:rPr lang="zh-CN" altLang="en-US" dirty="0"/>
              <a:t>交易池</a:t>
            </a:r>
            <a:endParaRPr lang="zh-CN" altLang="en-US" dirty="0"/>
          </a:p>
          <a:p>
            <a:pPr>
              <a:lnSpc>
                <a:spcPct val="150000"/>
              </a:lnSpc>
              <a:spcBef>
                <a:spcPct val="0"/>
              </a:spcBef>
              <a:spcAft>
                <a:spcPct val="0"/>
              </a:spcAft>
            </a:pPr>
            <a:r>
              <a:rPr lang="en-US" altLang="zh-CN" dirty="0"/>
              <a:t>- </a:t>
            </a:r>
            <a:r>
              <a:rPr lang="zh-CN" altLang="en-US" dirty="0"/>
              <a:t>共识</a:t>
            </a:r>
            <a:r>
              <a:rPr lang="zh-CN" altLang="en-US" dirty="0"/>
              <a:t>引擎</a:t>
            </a:r>
            <a:endParaRPr lang="zh-CN" altLang="en-US" dirty="0"/>
          </a:p>
          <a:p>
            <a:pPr>
              <a:lnSpc>
                <a:spcPct val="150000"/>
              </a:lnSpc>
              <a:spcBef>
                <a:spcPct val="0"/>
              </a:spcBef>
              <a:spcAft>
                <a:spcPct val="0"/>
              </a:spcAft>
            </a:pPr>
            <a:r>
              <a:rPr lang="en-US" altLang="zh-CN" dirty="0"/>
              <a:t>- </a:t>
            </a:r>
            <a:r>
              <a:rPr lang="zh-CN" altLang="en-US" dirty="0"/>
              <a:t>执行</a:t>
            </a:r>
            <a:r>
              <a:rPr lang="zh-CN" altLang="en-US" dirty="0"/>
              <a:t>引擎</a:t>
            </a:r>
            <a:endParaRPr lang="zh-CN" altLang="en-US" dirty="0"/>
          </a:p>
          <a:p>
            <a:pPr>
              <a:lnSpc>
                <a:spcPct val="150000"/>
              </a:lnSpc>
              <a:spcBef>
                <a:spcPct val="0"/>
              </a:spcBef>
              <a:spcAft>
                <a:spcPct val="0"/>
              </a:spcAft>
            </a:pPr>
            <a:r>
              <a:rPr lang="en-US" altLang="zh-CN" dirty="0"/>
              <a:t>- </a:t>
            </a:r>
            <a:r>
              <a:rPr lang="zh-CN" altLang="en-US" dirty="0"/>
              <a:t>存储</a:t>
            </a:r>
            <a:r>
              <a:rPr lang="zh-CN" altLang="en-US" dirty="0"/>
              <a:t>引擎</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涉及到的核心模块</a:t>
            </a:r>
            <a:r>
              <a:rPr lang="zh-CN" altLang="en-US" dirty="0"/>
              <a:t>如下</a:t>
            </a:r>
            <a:endParaRPr lang="zh-CN" altLang="en-US" dirty="0"/>
          </a:p>
          <a:p>
            <a:pPr>
              <a:lnSpc>
                <a:spcPct val="150000"/>
              </a:lnSpc>
              <a:spcBef>
                <a:spcPct val="0"/>
              </a:spcBef>
              <a:spcAft>
                <a:spcPct val="0"/>
              </a:spcAft>
            </a:pPr>
            <a:r>
              <a:rPr lang="en-US" altLang="zh-CN" dirty="0"/>
              <a:t>- </a:t>
            </a:r>
            <a:r>
              <a:rPr lang="zh-CN" altLang="en-US" dirty="0"/>
              <a:t>交易池</a:t>
            </a:r>
            <a:endParaRPr lang="zh-CN" altLang="en-US" dirty="0"/>
          </a:p>
          <a:p>
            <a:pPr>
              <a:lnSpc>
                <a:spcPct val="150000"/>
              </a:lnSpc>
              <a:spcBef>
                <a:spcPct val="0"/>
              </a:spcBef>
              <a:spcAft>
                <a:spcPct val="0"/>
              </a:spcAft>
            </a:pPr>
            <a:r>
              <a:rPr lang="en-US" altLang="zh-CN" dirty="0"/>
              <a:t>- </a:t>
            </a:r>
            <a:r>
              <a:rPr lang="zh-CN" altLang="en-US" dirty="0"/>
              <a:t>共识</a:t>
            </a:r>
            <a:r>
              <a:rPr lang="zh-CN" altLang="en-US" dirty="0"/>
              <a:t>引擎</a:t>
            </a:r>
            <a:endParaRPr lang="zh-CN" altLang="en-US" dirty="0"/>
          </a:p>
          <a:p>
            <a:pPr>
              <a:lnSpc>
                <a:spcPct val="150000"/>
              </a:lnSpc>
              <a:spcBef>
                <a:spcPct val="0"/>
              </a:spcBef>
              <a:spcAft>
                <a:spcPct val="0"/>
              </a:spcAft>
            </a:pPr>
            <a:r>
              <a:rPr lang="en-US" altLang="zh-CN" dirty="0"/>
              <a:t>- </a:t>
            </a:r>
            <a:r>
              <a:rPr lang="zh-CN" altLang="en-US" dirty="0"/>
              <a:t>执行</a:t>
            </a:r>
            <a:r>
              <a:rPr lang="zh-CN" altLang="en-US" dirty="0"/>
              <a:t>引擎</a:t>
            </a:r>
            <a:endParaRPr lang="zh-CN" altLang="en-US" dirty="0"/>
          </a:p>
          <a:p>
            <a:pPr>
              <a:lnSpc>
                <a:spcPct val="150000"/>
              </a:lnSpc>
              <a:spcBef>
                <a:spcPct val="0"/>
              </a:spcBef>
              <a:spcAft>
                <a:spcPct val="0"/>
              </a:spcAft>
            </a:pPr>
            <a:r>
              <a:rPr lang="en-US" altLang="zh-CN" dirty="0"/>
              <a:t>- </a:t>
            </a:r>
            <a:r>
              <a:rPr lang="zh-CN" altLang="en-US" dirty="0"/>
              <a:t>存储</a:t>
            </a:r>
            <a:r>
              <a:rPr lang="zh-CN" altLang="en-US" dirty="0"/>
              <a:t>引擎</a:t>
            </a:r>
            <a:endParaRPr lang="zh-CN" altLang="en-US" dirty="0"/>
          </a:p>
          <a:p>
            <a:pPr>
              <a:lnSpc>
                <a:spcPct val="150000"/>
              </a:lnSpc>
              <a:spcBef>
                <a:spcPct val="0"/>
              </a:spcBef>
              <a:spcAft>
                <a:spcPct val="0"/>
              </a:spcAft>
            </a:pP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涉及到的核心模块</a:t>
            </a:r>
            <a:r>
              <a:rPr lang="zh-CN" altLang="en-US" dirty="0"/>
              <a:t>如下</a:t>
            </a:r>
            <a:endParaRPr lang="zh-CN" altLang="en-US" dirty="0"/>
          </a:p>
          <a:p>
            <a:pPr>
              <a:lnSpc>
                <a:spcPct val="150000"/>
              </a:lnSpc>
              <a:spcBef>
                <a:spcPct val="0"/>
              </a:spcBef>
              <a:spcAft>
                <a:spcPct val="0"/>
              </a:spcAft>
            </a:pPr>
            <a:r>
              <a:rPr lang="en-US" altLang="zh-CN" dirty="0"/>
              <a:t>- </a:t>
            </a:r>
            <a:r>
              <a:rPr lang="zh-CN" altLang="en-US" dirty="0"/>
              <a:t>交易池</a:t>
            </a:r>
            <a:endParaRPr lang="zh-CN" altLang="en-US" dirty="0"/>
          </a:p>
          <a:p>
            <a:pPr>
              <a:lnSpc>
                <a:spcPct val="150000"/>
              </a:lnSpc>
              <a:spcBef>
                <a:spcPct val="0"/>
              </a:spcBef>
              <a:spcAft>
                <a:spcPct val="0"/>
              </a:spcAft>
            </a:pPr>
            <a:r>
              <a:rPr lang="en-US" altLang="zh-CN" dirty="0"/>
              <a:t>- </a:t>
            </a:r>
            <a:r>
              <a:rPr lang="zh-CN" altLang="en-US" dirty="0"/>
              <a:t>共识</a:t>
            </a:r>
            <a:r>
              <a:rPr lang="zh-CN" altLang="en-US" dirty="0"/>
              <a:t>引擎</a:t>
            </a:r>
            <a:endParaRPr lang="zh-CN" altLang="en-US" dirty="0"/>
          </a:p>
          <a:p>
            <a:pPr>
              <a:lnSpc>
                <a:spcPct val="150000"/>
              </a:lnSpc>
              <a:spcBef>
                <a:spcPct val="0"/>
              </a:spcBef>
              <a:spcAft>
                <a:spcPct val="0"/>
              </a:spcAft>
            </a:pPr>
            <a:r>
              <a:rPr lang="en-US" altLang="zh-CN" dirty="0"/>
              <a:t>- </a:t>
            </a:r>
            <a:r>
              <a:rPr lang="zh-CN" altLang="en-US" dirty="0"/>
              <a:t>执行</a:t>
            </a:r>
            <a:r>
              <a:rPr lang="zh-CN" altLang="en-US" dirty="0"/>
              <a:t>引擎</a:t>
            </a:r>
            <a:endParaRPr lang="zh-CN" altLang="en-US" dirty="0"/>
          </a:p>
          <a:p>
            <a:pPr>
              <a:lnSpc>
                <a:spcPct val="150000"/>
              </a:lnSpc>
              <a:spcBef>
                <a:spcPct val="0"/>
              </a:spcBef>
              <a:spcAft>
                <a:spcPct val="0"/>
              </a:spcAft>
            </a:pPr>
            <a:r>
              <a:rPr lang="en-US" altLang="zh-CN" dirty="0"/>
              <a:t>- </a:t>
            </a:r>
            <a:r>
              <a:rPr lang="zh-CN" altLang="en-US" dirty="0"/>
              <a:t>存储</a:t>
            </a:r>
            <a:r>
              <a:rPr lang="zh-CN" altLang="en-US" dirty="0"/>
              <a:t>引擎</a:t>
            </a:r>
            <a:endParaRPr lang="zh-CN" altLang="en-US" dirty="0"/>
          </a:p>
          <a:p>
            <a:pPr>
              <a:lnSpc>
                <a:spcPct val="150000"/>
              </a:lnSpc>
              <a:spcBef>
                <a:spcPct val="0"/>
              </a:spcBef>
              <a:spcAft>
                <a:spcPct val="0"/>
              </a:spcAft>
            </a:pPr>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sym typeface="+mn-ea"/>
              </a:rPr>
              <a:t>名词概念普及：</a:t>
            </a:r>
            <a:endParaRPr lang="zh-CN" altLang="en-US" dirty="0"/>
          </a:p>
          <a:p>
            <a:pPr indent="0">
              <a:buFont typeface="Arial" panose="020B0604020202020204" pitchFamily="34" charset="0"/>
              <a:buNone/>
            </a:pPr>
            <a:r>
              <a:rPr lang="zh-CN" altLang="en-US" dirty="0">
                <a:sym typeface="+mn-ea"/>
              </a:rPr>
              <a:t>串行和并行，指的是任务执行的顺序</a:t>
            </a:r>
            <a:endParaRPr lang="zh-CN" altLang="en-US" dirty="0"/>
          </a:p>
          <a:p>
            <a:pPr indent="0">
              <a:buFont typeface="Arial" panose="020B0604020202020204" pitchFamily="34" charset="0"/>
              <a:buNone/>
            </a:pPr>
            <a:r>
              <a:rPr lang="zh-CN" altLang="en-US" dirty="0">
                <a:sym typeface="+mn-ea"/>
              </a:rPr>
              <a:t>同步和异步，指的是任务组织的方式</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sym typeface="+mn-ea"/>
              </a:rPr>
              <a:t>什么是【</a:t>
            </a:r>
            <a:r>
              <a:rPr lang="zh-CN" altLang="en-US" dirty="0">
                <a:sym typeface="+mn-ea"/>
              </a:rPr>
              <a:t>串行，同步</a:t>
            </a:r>
            <a:r>
              <a:rPr lang="zh-CN" altLang="en-US" dirty="0">
                <a:sym typeface="+mn-ea"/>
              </a:rPr>
              <a:t>】，任务执行的顺序，任务组织的方式，代表的信息相差不大。任务按顺序一个接一个执行，前一个任务完成后才开始下一个任务。</a:t>
            </a:r>
            <a:endParaRPr lang="zh-CN" altLang="en-US" dirty="0"/>
          </a:p>
          <a:p>
            <a:pPr indent="0">
              <a:buFont typeface="Arial" panose="020B0604020202020204" pitchFamily="34" charset="0"/>
              <a:buNone/>
            </a:pPr>
            <a:r>
              <a:rPr lang="zh-CN" altLang="en-US" dirty="0">
                <a:sym typeface="+mn-ea"/>
              </a:rPr>
              <a:t>什么是</a:t>
            </a:r>
            <a:r>
              <a:rPr lang="zh-CN" altLang="en-US" dirty="0">
                <a:sym typeface="+mn-ea"/>
              </a:rPr>
              <a:t>【</a:t>
            </a:r>
            <a:r>
              <a:rPr lang="zh-CN" altLang="en-US" dirty="0">
                <a:sym typeface="+mn-ea"/>
              </a:rPr>
              <a:t>并行，异步</a:t>
            </a:r>
            <a:r>
              <a:rPr lang="zh-CN" altLang="en-US" dirty="0">
                <a:sym typeface="+mn-ea"/>
              </a:rPr>
              <a:t>】，任务不按顺序依赖，可以在等待某个任务完成时，继续执行其他任务，不阻塞。</a:t>
            </a:r>
            <a:endParaRPr lang="zh-CN" altLang="en-US" dirty="0"/>
          </a:p>
          <a:p>
            <a:pPr indent="0">
              <a:buFont typeface="Arial" panose="020B0604020202020204" pitchFamily="34" charset="0"/>
              <a:buNone/>
            </a:pPr>
            <a:r>
              <a:rPr lang="zh-CN" altLang="en-US" dirty="0">
                <a:sym typeface="+mn-ea"/>
              </a:rPr>
              <a:t>什么是</a:t>
            </a:r>
            <a:r>
              <a:rPr lang="zh-CN" altLang="en-US" dirty="0">
                <a:sym typeface="+mn-ea"/>
              </a:rPr>
              <a:t>【</a:t>
            </a:r>
            <a:r>
              <a:rPr lang="zh-CN" altLang="en-US" dirty="0">
                <a:sym typeface="+mn-ea"/>
              </a:rPr>
              <a:t>异步设计模式</a:t>
            </a:r>
            <a:r>
              <a:rPr lang="en-US" altLang="zh-CN" dirty="0">
                <a:sym typeface="+mn-ea"/>
              </a:rPr>
              <a:t> - </a:t>
            </a:r>
            <a:r>
              <a:rPr lang="zh-CN" altLang="en-US" dirty="0">
                <a:sym typeface="+mn-ea"/>
              </a:rPr>
              <a:t>生产者消费者</a:t>
            </a:r>
            <a:r>
              <a:rPr lang="zh-CN" altLang="en-US" dirty="0">
                <a:sym typeface="+mn-ea"/>
              </a:rPr>
              <a:t>】</a:t>
            </a:r>
            <a:br>
              <a:rPr lang="zh-CN" altLang="en-US" dirty="0">
                <a:sym typeface="+mn-ea"/>
              </a:rPr>
            </a:br>
            <a:r>
              <a:rPr lang="zh-CN" altLang="en-US" dirty="0">
                <a:sym typeface="+mn-ea"/>
              </a:rPr>
              <a:t>什么是</a:t>
            </a:r>
            <a:r>
              <a:rPr lang="zh-CN" altLang="en-US" dirty="0">
                <a:sym typeface="+mn-ea"/>
              </a:rPr>
              <a:t>【</a:t>
            </a:r>
            <a:r>
              <a:rPr lang="en-US" altLang="zh-CN" dirty="0">
                <a:sym typeface="+mn-ea"/>
              </a:rPr>
              <a:t>await </a:t>
            </a:r>
            <a:r>
              <a:rPr lang="zh-CN" altLang="en-US" dirty="0">
                <a:sym typeface="+mn-ea"/>
              </a:rPr>
              <a:t>阻塞，</a:t>
            </a:r>
            <a:r>
              <a:rPr lang="en-US" altLang="zh-CN" dirty="0">
                <a:sym typeface="+mn-ea"/>
              </a:rPr>
              <a:t>notify</a:t>
            </a:r>
            <a:r>
              <a:rPr lang="zh-CN" altLang="en-US" dirty="0">
                <a:sym typeface="+mn-ea"/>
              </a:rPr>
              <a:t>通知】</a:t>
            </a:r>
            <a:endParaRPr lang="zh-CN" altLang="en-US" dirty="0">
              <a:sym typeface="+mn-ea"/>
            </a:endParaRPr>
          </a:p>
          <a:p>
            <a:pPr indent="0">
              <a:buFont typeface="Arial" panose="020B0604020202020204" pitchFamily="34" charset="0"/>
              <a:buNone/>
            </a:pPr>
            <a:endParaRPr lang="zh-CN" altLang="en-US" dirty="0">
              <a:sym typeface="+mn-ea"/>
            </a:endParaRPr>
          </a:p>
          <a:p>
            <a:pPr indent="0">
              <a:buFont typeface="Arial" panose="020B0604020202020204" pitchFamily="34" charset="0"/>
              <a:buNone/>
            </a:pPr>
            <a:r>
              <a:rPr lang="zh-CN" altLang="en-US" dirty="0">
                <a:sym typeface="+mn-ea"/>
              </a:rPr>
              <a:t>在系统的性能优化中，一个比较直接的优化就是同步改异步。将一个大任务进行拆解，把其中可以并行执行的部分抽离出来，构建异步处理</a:t>
            </a:r>
            <a:r>
              <a:rPr lang="zh-CN" altLang="en-US" dirty="0">
                <a:sym typeface="+mn-ea"/>
              </a:rPr>
              <a:t>流程。</a:t>
            </a:r>
            <a:endParaRPr lang="zh-CN" altLang="en-US" dirty="0">
              <a:sym typeface="+mn-ea"/>
            </a:endParaRPr>
          </a:p>
          <a:p>
            <a:pPr indent="0">
              <a:buFont typeface="Arial" panose="020B0604020202020204" pitchFamily="34" charset="0"/>
              <a:buNone/>
            </a:pPr>
            <a:r>
              <a:rPr lang="zh-CN" altLang="en-US" dirty="0">
                <a:sym typeface="+mn-ea"/>
              </a:rPr>
              <a:t>所以在天玄链的设计当中，我们同样也进行了这样的</a:t>
            </a:r>
            <a:r>
              <a:rPr lang="zh-CN" altLang="en-US" dirty="0">
                <a:sym typeface="+mn-ea"/>
              </a:rPr>
              <a:t>优化。</a:t>
            </a:r>
            <a:endParaRPr lang="en-US" altLang="zh-CN" dirty="0">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sym typeface="+mn-ea"/>
              </a:rPr>
              <a:t>名词概念普及：</a:t>
            </a:r>
            <a:endParaRPr lang="zh-CN" altLang="en-US" dirty="0"/>
          </a:p>
          <a:p>
            <a:pPr indent="0">
              <a:buFont typeface="Arial" panose="020B0604020202020204" pitchFamily="34" charset="0"/>
              <a:buNone/>
            </a:pPr>
            <a:r>
              <a:rPr lang="zh-CN" altLang="en-US" dirty="0">
                <a:sym typeface="+mn-ea"/>
              </a:rPr>
              <a:t>串行和并行，指的是任务执行的顺序</a:t>
            </a:r>
            <a:endParaRPr lang="zh-CN" altLang="en-US" dirty="0"/>
          </a:p>
          <a:p>
            <a:pPr indent="0">
              <a:buFont typeface="Arial" panose="020B0604020202020204" pitchFamily="34" charset="0"/>
              <a:buNone/>
            </a:pPr>
            <a:r>
              <a:rPr lang="zh-CN" altLang="en-US" dirty="0">
                <a:sym typeface="+mn-ea"/>
              </a:rPr>
              <a:t>同步和异步，指的是任务组织的方式</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sym typeface="+mn-ea"/>
              </a:rPr>
              <a:t>什么是【</a:t>
            </a:r>
            <a:r>
              <a:rPr lang="zh-CN" altLang="en-US" dirty="0">
                <a:sym typeface="+mn-ea"/>
              </a:rPr>
              <a:t>串行，同步</a:t>
            </a:r>
            <a:r>
              <a:rPr lang="zh-CN" altLang="en-US" dirty="0">
                <a:sym typeface="+mn-ea"/>
              </a:rPr>
              <a:t>】，任务执行的顺序，任务组织的方式，代表的信息相差不大。任务按顺序一个接一个执行，前一个任务完成后才开始下一个任务。</a:t>
            </a:r>
            <a:endParaRPr lang="zh-CN" altLang="en-US" dirty="0"/>
          </a:p>
          <a:p>
            <a:pPr indent="0">
              <a:buFont typeface="Arial" panose="020B0604020202020204" pitchFamily="34" charset="0"/>
              <a:buNone/>
            </a:pPr>
            <a:r>
              <a:rPr lang="zh-CN" altLang="en-US" dirty="0">
                <a:sym typeface="+mn-ea"/>
              </a:rPr>
              <a:t>什么是</a:t>
            </a:r>
            <a:r>
              <a:rPr lang="zh-CN" altLang="en-US" dirty="0">
                <a:sym typeface="+mn-ea"/>
              </a:rPr>
              <a:t>【</a:t>
            </a:r>
            <a:r>
              <a:rPr lang="zh-CN" altLang="en-US" dirty="0">
                <a:sym typeface="+mn-ea"/>
              </a:rPr>
              <a:t>并行，异步</a:t>
            </a:r>
            <a:r>
              <a:rPr lang="zh-CN" altLang="en-US" dirty="0">
                <a:sym typeface="+mn-ea"/>
              </a:rPr>
              <a:t>】，任务不按顺序依赖，可以在等待某个任务完成时，继续执行其他任务，不阻塞。</a:t>
            </a:r>
            <a:endParaRPr lang="zh-CN" altLang="en-US" dirty="0"/>
          </a:p>
          <a:p>
            <a:pPr indent="0">
              <a:buFont typeface="Arial" panose="020B0604020202020204" pitchFamily="34" charset="0"/>
              <a:buNone/>
            </a:pPr>
            <a:r>
              <a:rPr lang="zh-CN" altLang="en-US" dirty="0">
                <a:sym typeface="+mn-ea"/>
              </a:rPr>
              <a:t>什么是</a:t>
            </a:r>
            <a:r>
              <a:rPr lang="zh-CN" altLang="en-US" dirty="0">
                <a:sym typeface="+mn-ea"/>
              </a:rPr>
              <a:t>【</a:t>
            </a:r>
            <a:r>
              <a:rPr lang="zh-CN" altLang="en-US" dirty="0">
                <a:sym typeface="+mn-ea"/>
              </a:rPr>
              <a:t>异步设计模式</a:t>
            </a:r>
            <a:r>
              <a:rPr lang="en-US" altLang="zh-CN" dirty="0">
                <a:sym typeface="+mn-ea"/>
              </a:rPr>
              <a:t> - </a:t>
            </a:r>
            <a:r>
              <a:rPr lang="zh-CN" altLang="en-US" dirty="0">
                <a:sym typeface="+mn-ea"/>
              </a:rPr>
              <a:t>生产者消费者</a:t>
            </a:r>
            <a:r>
              <a:rPr lang="zh-CN" altLang="en-US" dirty="0">
                <a:sym typeface="+mn-ea"/>
              </a:rPr>
              <a:t>】</a:t>
            </a:r>
            <a:br>
              <a:rPr lang="zh-CN" altLang="en-US" dirty="0">
                <a:sym typeface="+mn-ea"/>
              </a:rPr>
            </a:br>
            <a:r>
              <a:rPr lang="zh-CN" altLang="en-US" dirty="0">
                <a:sym typeface="+mn-ea"/>
              </a:rPr>
              <a:t>什么是</a:t>
            </a:r>
            <a:r>
              <a:rPr lang="zh-CN" altLang="en-US" dirty="0">
                <a:sym typeface="+mn-ea"/>
              </a:rPr>
              <a:t>【</a:t>
            </a:r>
            <a:r>
              <a:rPr lang="en-US" altLang="zh-CN" dirty="0">
                <a:sym typeface="+mn-ea"/>
              </a:rPr>
              <a:t>await </a:t>
            </a:r>
            <a:r>
              <a:rPr lang="zh-CN" altLang="en-US" dirty="0">
                <a:sym typeface="+mn-ea"/>
              </a:rPr>
              <a:t>阻塞，</a:t>
            </a:r>
            <a:r>
              <a:rPr lang="en-US" altLang="zh-CN" dirty="0">
                <a:sym typeface="+mn-ea"/>
              </a:rPr>
              <a:t>notify</a:t>
            </a:r>
            <a:r>
              <a:rPr lang="zh-CN" altLang="en-US" dirty="0">
                <a:sym typeface="+mn-ea"/>
              </a:rPr>
              <a:t>通知】</a:t>
            </a:r>
            <a:endParaRPr lang="zh-CN" altLang="en-US" dirty="0">
              <a:sym typeface="+mn-ea"/>
            </a:endParaRPr>
          </a:p>
          <a:p>
            <a:pPr indent="0">
              <a:buFont typeface="Arial" panose="020B0604020202020204" pitchFamily="34" charset="0"/>
              <a:buNone/>
            </a:pPr>
            <a:endParaRPr lang="zh-CN" altLang="en-US" dirty="0">
              <a:sym typeface="+mn-ea"/>
            </a:endParaRPr>
          </a:p>
          <a:p>
            <a:pPr indent="0">
              <a:buFont typeface="Arial" panose="020B0604020202020204" pitchFamily="34" charset="0"/>
              <a:buNone/>
            </a:pPr>
            <a:r>
              <a:rPr lang="zh-CN" altLang="en-US" dirty="0">
                <a:sym typeface="+mn-ea"/>
              </a:rPr>
              <a:t>在系统的性能优化中，一个比较直接的优化就是同步改异步。将一个大任务进行拆解，把其中可以并行执行的部分抽离出来，构建异步处理</a:t>
            </a:r>
            <a:r>
              <a:rPr lang="zh-CN" altLang="en-US" dirty="0">
                <a:sym typeface="+mn-ea"/>
              </a:rPr>
              <a:t>流程。</a:t>
            </a:r>
            <a:endParaRPr lang="zh-CN" altLang="en-US" dirty="0">
              <a:sym typeface="+mn-ea"/>
            </a:endParaRPr>
          </a:p>
          <a:p>
            <a:pPr indent="0">
              <a:buFont typeface="Arial" panose="020B0604020202020204" pitchFamily="34" charset="0"/>
              <a:buNone/>
            </a:pPr>
            <a:r>
              <a:rPr lang="zh-CN" altLang="en-US" dirty="0">
                <a:sym typeface="+mn-ea"/>
              </a:rPr>
              <a:t>所以在天玄链的设计当中，我们同样也进行了这样的</a:t>
            </a:r>
            <a:r>
              <a:rPr lang="zh-CN" altLang="en-US" dirty="0">
                <a:sym typeface="+mn-ea"/>
              </a:rPr>
              <a:t>优化。</a:t>
            </a:r>
            <a:endParaRPr lang="en-US" altLang="zh-CN" dirty="0">
              <a:sym typeface="+mn-e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sym typeface="+mn-ea"/>
              </a:rPr>
              <a:t>传统的区块链系统中，交易打包定序</a:t>
            </a:r>
            <a:r>
              <a:rPr lang="en-US" altLang="zh-CN" dirty="0">
                <a:sym typeface="+mn-ea"/>
              </a:rPr>
              <a:t> -&gt; </a:t>
            </a:r>
            <a:r>
              <a:rPr lang="zh-CN" altLang="en-US" dirty="0">
                <a:sym typeface="+mn-ea"/>
              </a:rPr>
              <a:t>执行</a:t>
            </a:r>
            <a:r>
              <a:rPr lang="en-US" altLang="zh-CN" dirty="0">
                <a:sym typeface="+mn-ea"/>
              </a:rPr>
              <a:t> -&gt; </a:t>
            </a:r>
            <a:r>
              <a:rPr lang="zh-CN" altLang="en-US" dirty="0">
                <a:sym typeface="+mn-ea"/>
              </a:rPr>
              <a:t>共识</a:t>
            </a:r>
            <a:r>
              <a:rPr lang="en-US" altLang="zh-CN" dirty="0">
                <a:sym typeface="+mn-ea"/>
              </a:rPr>
              <a:t> -&gt; </a:t>
            </a:r>
            <a:r>
              <a:rPr lang="zh-CN" altLang="en-US" dirty="0">
                <a:sym typeface="+mn-ea"/>
              </a:rPr>
              <a:t>刷盘</a:t>
            </a:r>
            <a:r>
              <a:rPr lang="en-US" altLang="zh-CN" dirty="0">
                <a:sym typeface="+mn-ea"/>
              </a:rPr>
              <a:t> -&gt; </a:t>
            </a:r>
            <a:r>
              <a:rPr lang="zh-CN" altLang="en-US" dirty="0">
                <a:sym typeface="+mn-ea"/>
              </a:rPr>
              <a:t>落盘</a:t>
            </a:r>
            <a:r>
              <a:rPr lang="en-US" altLang="zh-CN" dirty="0">
                <a:sym typeface="+mn-ea"/>
              </a:rPr>
              <a:t> </a:t>
            </a:r>
            <a:r>
              <a:rPr lang="zh-CN" altLang="en-US" dirty="0">
                <a:sym typeface="+mn-ea"/>
              </a:rPr>
              <a:t>，是串行的，也就是说，每一步的开始都需要等待上一步的</a:t>
            </a:r>
            <a:r>
              <a:rPr lang="zh-CN" altLang="en-US" dirty="0">
                <a:sym typeface="+mn-ea"/>
              </a:rPr>
              <a:t>结束。</a:t>
            </a:r>
            <a:endParaRPr lang="zh-CN" altLang="en-US" dirty="0">
              <a:sym typeface="+mn-ea"/>
            </a:endParaRPr>
          </a:p>
          <a:p>
            <a:pPr indent="0">
              <a:buFont typeface="Arial" panose="020B0604020202020204" pitchFamily="34" charset="0"/>
              <a:buNone/>
            </a:pPr>
            <a:r>
              <a:rPr lang="zh-CN" altLang="en-US" dirty="0">
                <a:sym typeface="+mn-ea"/>
              </a:rPr>
              <a:t>这种架构虽然在一次共识流程中，就对定序结果和执行结果同时进行了确认，但带来的缺陷</a:t>
            </a:r>
            <a:r>
              <a:rPr lang="zh-CN" altLang="en-US" dirty="0">
                <a:sym typeface="+mn-ea"/>
              </a:rPr>
              <a:t>如下：</a:t>
            </a:r>
            <a:endParaRPr lang="zh-CN" altLang="en-US" dirty="0">
              <a:sym typeface="+mn-ea"/>
            </a:endParaRPr>
          </a:p>
          <a:p>
            <a:pPr marL="171450" indent="-171450">
              <a:buFont typeface="Arial" panose="020B0604020202020204" pitchFamily="34" charset="0"/>
              <a:buChar char="•"/>
            </a:pPr>
            <a:r>
              <a:rPr lang="zh-CN" altLang="en-US" dirty="0">
                <a:sym typeface="+mn-ea"/>
              </a:rPr>
              <a:t>性能浪费：假设在资源充足的情况下，我们可以为</a:t>
            </a:r>
            <a:r>
              <a:rPr lang="en-US" altLang="zh-CN" dirty="0">
                <a:sym typeface="+mn-ea"/>
              </a:rPr>
              <a:t> </a:t>
            </a:r>
            <a:r>
              <a:rPr lang="zh-CN" altLang="en-US" dirty="0">
                <a:sym typeface="+mn-ea"/>
              </a:rPr>
              <a:t>共识</a:t>
            </a:r>
            <a:r>
              <a:rPr lang="en-US" altLang="zh-CN" dirty="0">
                <a:sym typeface="+mn-ea"/>
              </a:rPr>
              <a:t> </a:t>
            </a:r>
            <a:r>
              <a:rPr lang="zh-CN" altLang="en-US" dirty="0">
                <a:sym typeface="+mn-ea"/>
              </a:rPr>
              <a:t>和</a:t>
            </a:r>
            <a:r>
              <a:rPr lang="en-US" altLang="zh-CN" dirty="0">
                <a:sym typeface="+mn-ea"/>
              </a:rPr>
              <a:t> </a:t>
            </a:r>
            <a:r>
              <a:rPr lang="zh-CN" altLang="en-US" dirty="0">
                <a:sym typeface="+mn-ea"/>
              </a:rPr>
              <a:t>执行</a:t>
            </a:r>
            <a:r>
              <a:rPr lang="en-US" altLang="zh-CN" dirty="0">
                <a:sym typeface="+mn-ea"/>
              </a:rPr>
              <a:t> </a:t>
            </a:r>
            <a:r>
              <a:rPr lang="zh-CN" altLang="en-US" dirty="0">
                <a:sym typeface="+mn-ea"/>
              </a:rPr>
              <a:t>分配单独的</a:t>
            </a:r>
            <a:r>
              <a:rPr lang="en-US" altLang="zh-CN" dirty="0">
                <a:sym typeface="+mn-ea"/>
              </a:rPr>
              <a:t> cpu </a:t>
            </a:r>
            <a:r>
              <a:rPr lang="zh-CN" altLang="en-US" dirty="0">
                <a:sym typeface="+mn-ea"/>
              </a:rPr>
              <a:t>资源去计算。囿于同步的架构设计，</a:t>
            </a:r>
            <a:r>
              <a:rPr lang="en-US" altLang="zh-CN" dirty="0">
                <a:sym typeface="+mn-ea"/>
              </a:rPr>
              <a:t>cpu1 </a:t>
            </a:r>
            <a:r>
              <a:rPr lang="zh-CN" altLang="en-US" dirty="0">
                <a:sym typeface="+mn-ea"/>
              </a:rPr>
              <a:t>在进行共识任务的时候，</a:t>
            </a:r>
            <a:r>
              <a:rPr lang="en-US" altLang="zh-CN" dirty="0">
                <a:sym typeface="+mn-ea"/>
              </a:rPr>
              <a:t>cpu2 </a:t>
            </a:r>
            <a:r>
              <a:rPr lang="zh-CN" altLang="en-US" dirty="0">
                <a:sym typeface="+mn-ea"/>
              </a:rPr>
              <a:t>是处于空闲状态的。而同样的</a:t>
            </a:r>
            <a:r>
              <a:rPr lang="en-US" altLang="zh-CN" dirty="0">
                <a:sym typeface="+mn-ea"/>
              </a:rPr>
              <a:t> cpu2 </a:t>
            </a:r>
            <a:r>
              <a:rPr lang="zh-CN" altLang="en-US" dirty="0">
                <a:sym typeface="+mn-ea"/>
              </a:rPr>
              <a:t>在进行执行任务的时候，</a:t>
            </a:r>
            <a:r>
              <a:rPr lang="en-US" altLang="zh-CN" dirty="0">
                <a:sym typeface="+mn-ea"/>
              </a:rPr>
              <a:t>cpu1 </a:t>
            </a:r>
            <a:r>
              <a:rPr lang="zh-CN" altLang="en-US" dirty="0">
                <a:sym typeface="+mn-ea"/>
              </a:rPr>
              <a:t>也处于空闲状态。从和性能的角度来看，我们希望所有</a:t>
            </a:r>
            <a:r>
              <a:rPr lang="en-US" altLang="zh-CN" dirty="0">
                <a:sym typeface="+mn-ea"/>
              </a:rPr>
              <a:t> cpu </a:t>
            </a:r>
            <a:r>
              <a:rPr lang="zh-CN" altLang="en-US" dirty="0">
                <a:sym typeface="+mn-ea"/>
              </a:rPr>
              <a:t>都尽量满时段满负载的</a:t>
            </a:r>
            <a:r>
              <a:rPr lang="zh-CN" altLang="en-US" dirty="0">
                <a:sym typeface="+mn-ea"/>
              </a:rPr>
              <a:t>运行。</a:t>
            </a:r>
            <a:endParaRPr lang="zh-CN" altLang="en-US" dirty="0">
              <a:sym typeface="+mn-ea"/>
            </a:endParaRPr>
          </a:p>
          <a:p>
            <a:pPr marL="171450" indent="-171450">
              <a:buFont typeface="Arial" panose="020B0604020202020204" pitchFamily="34" charset="0"/>
              <a:buChar char="•"/>
            </a:pPr>
            <a:r>
              <a:rPr lang="zh-CN" altLang="en-US" dirty="0">
                <a:sym typeface="+mn-ea"/>
              </a:rPr>
              <a:t>每次共识的能够打包</a:t>
            </a:r>
            <a:r>
              <a:rPr lang="en-US" altLang="zh-CN" dirty="0">
                <a:sym typeface="+mn-ea"/>
              </a:rPr>
              <a:t>/</a:t>
            </a:r>
            <a:r>
              <a:rPr lang="zh-CN" altLang="en-US" dirty="0">
                <a:sym typeface="+mn-ea"/>
              </a:rPr>
              <a:t>定序的交易数量有限：由于系统对于区块的最大出块时间是有要求的，比如以太坊的出块时间为</a:t>
            </a:r>
            <a:r>
              <a:rPr lang="en-US" altLang="zh-CN" dirty="0">
                <a:sym typeface="+mn-ea"/>
              </a:rPr>
              <a:t> 2min </a:t>
            </a:r>
            <a:r>
              <a:rPr lang="zh-CN" altLang="en-US" dirty="0">
                <a:sym typeface="+mn-ea"/>
              </a:rPr>
              <a:t>。也就是说（打包</a:t>
            </a:r>
            <a:r>
              <a:rPr lang="en-US" altLang="zh-CN" dirty="0">
                <a:sym typeface="+mn-ea"/>
              </a:rPr>
              <a:t>+</a:t>
            </a:r>
            <a:r>
              <a:rPr lang="zh-CN" altLang="en-US" dirty="0">
                <a:sym typeface="+mn-ea"/>
              </a:rPr>
              <a:t>执行</a:t>
            </a:r>
            <a:r>
              <a:rPr lang="en-US" altLang="zh-CN" dirty="0">
                <a:sym typeface="+mn-ea"/>
              </a:rPr>
              <a:t>+</a:t>
            </a:r>
            <a:r>
              <a:rPr lang="zh-CN" altLang="en-US" dirty="0">
                <a:sym typeface="+mn-ea"/>
              </a:rPr>
              <a:t>共识</a:t>
            </a:r>
            <a:r>
              <a:rPr lang="en-US" altLang="zh-CN" dirty="0">
                <a:sym typeface="+mn-ea"/>
              </a:rPr>
              <a:t>+</a:t>
            </a:r>
            <a:r>
              <a:rPr lang="zh-CN" altLang="en-US" dirty="0">
                <a:sym typeface="+mn-ea"/>
              </a:rPr>
              <a:t>刷盘</a:t>
            </a:r>
            <a:r>
              <a:rPr lang="en-US" altLang="zh-CN" dirty="0">
                <a:sym typeface="+mn-ea"/>
              </a:rPr>
              <a:t>+</a:t>
            </a:r>
            <a:r>
              <a:rPr lang="zh-CN" altLang="en-US" dirty="0">
                <a:sym typeface="+mn-ea"/>
              </a:rPr>
              <a:t>落盘）所需要的总时间不能大于</a:t>
            </a:r>
            <a:r>
              <a:rPr lang="en-US" altLang="zh-CN" dirty="0">
                <a:sym typeface="+mn-ea"/>
              </a:rPr>
              <a:t> 2min </a:t>
            </a:r>
            <a:r>
              <a:rPr lang="zh-CN" altLang="en-US" dirty="0">
                <a:sym typeface="+mn-ea"/>
              </a:rPr>
              <a:t>。而每次打包的交易数量，对于执行所需的时间有着绝对的影响，所有为了满足出块时间需求，我们每次打包的交易数量是有限的。</a:t>
            </a:r>
            <a:endParaRPr lang="zh-CN" altLang="en-US" dirty="0">
              <a:sym typeface="+mn-ea"/>
            </a:endParaRPr>
          </a:p>
          <a:p>
            <a:pPr indent="0">
              <a:buFont typeface="Arial" panose="020B0604020202020204" pitchFamily="34" charset="0"/>
              <a:buNone/>
            </a:pPr>
            <a:r>
              <a:rPr lang="zh-CN" altLang="en-US" dirty="0">
                <a:sym typeface="+mn-ea"/>
              </a:rPr>
              <a:t>我们针对传统的同步架构，进行了异步优化，带来的最直接好处</a:t>
            </a:r>
            <a:r>
              <a:rPr lang="zh-CN" altLang="en-US" dirty="0">
                <a:sym typeface="+mn-ea"/>
              </a:rPr>
              <a:t>便是：</a:t>
            </a:r>
            <a:endParaRPr lang="zh-CN" altLang="en-US" dirty="0">
              <a:sym typeface="+mn-ea"/>
            </a:endParaRPr>
          </a:p>
          <a:p>
            <a:pPr marL="171450" indent="-171450">
              <a:buFont typeface="Arial" panose="020B0604020202020204" pitchFamily="34" charset="0"/>
              <a:buChar char="•"/>
            </a:pPr>
            <a:r>
              <a:rPr lang="zh-CN" altLang="en-US" dirty="0">
                <a:sym typeface="+mn-ea"/>
              </a:rPr>
              <a:t>避免了性能浪费，因为最直观的，我们构建消费者</a:t>
            </a:r>
            <a:r>
              <a:rPr lang="en-US" altLang="zh-CN" dirty="0">
                <a:sym typeface="+mn-ea"/>
              </a:rPr>
              <a:t>-</a:t>
            </a:r>
            <a:r>
              <a:rPr lang="zh-CN" altLang="en-US" dirty="0">
                <a:sym typeface="+mn-ea"/>
              </a:rPr>
              <a:t>生产者模式后，共识和执行的进行很大程度上是并行的，也就是说，</a:t>
            </a:r>
            <a:r>
              <a:rPr lang="en-US" altLang="zh-CN" dirty="0">
                <a:sym typeface="+mn-ea"/>
              </a:rPr>
              <a:t>cpu1 </a:t>
            </a:r>
            <a:r>
              <a:rPr lang="zh-CN" altLang="en-US" dirty="0">
                <a:sym typeface="+mn-ea"/>
              </a:rPr>
              <a:t>和</a:t>
            </a:r>
            <a:r>
              <a:rPr lang="en-US" altLang="zh-CN" dirty="0">
                <a:sym typeface="+mn-ea"/>
              </a:rPr>
              <a:t> cpu2 </a:t>
            </a:r>
            <a:r>
              <a:rPr lang="zh-CN" altLang="en-US" dirty="0">
                <a:sym typeface="+mn-ea"/>
              </a:rPr>
              <a:t>会更好的满负载</a:t>
            </a:r>
            <a:r>
              <a:rPr lang="zh-CN" altLang="en-US" dirty="0">
                <a:sym typeface="+mn-ea"/>
              </a:rPr>
              <a:t>运行。</a:t>
            </a:r>
            <a:endParaRPr lang="zh-CN" altLang="en-US" dirty="0">
              <a:sym typeface="+mn-ea"/>
            </a:endParaRPr>
          </a:p>
          <a:p>
            <a:pPr marL="171450" indent="-171450">
              <a:buFont typeface="Arial" panose="020B0604020202020204" pitchFamily="34" charset="0"/>
              <a:buChar char="•"/>
            </a:pPr>
            <a:r>
              <a:rPr lang="zh-CN" altLang="en-US" dirty="0">
                <a:sym typeface="+mn-ea"/>
              </a:rPr>
              <a:t>每次共识能够打包的交易上限极大的提高。因为共识的过程中，没有执行的参与，所以打包</a:t>
            </a:r>
            <a:r>
              <a:rPr lang="en-US" altLang="zh-CN" dirty="0">
                <a:sym typeface="+mn-ea"/>
              </a:rPr>
              <a:t>/</a:t>
            </a:r>
            <a:r>
              <a:rPr lang="zh-CN" altLang="en-US" dirty="0">
                <a:sym typeface="+mn-ea"/>
              </a:rPr>
              <a:t>定序的交易数量对于整体的时间影响</a:t>
            </a:r>
            <a:r>
              <a:rPr lang="zh-CN" altLang="en-US" dirty="0">
                <a:sym typeface="+mn-ea"/>
              </a:rPr>
              <a:t>较小。</a:t>
            </a:r>
            <a:endParaRPr lang="en-US" altLang="zh-CN" dirty="0">
              <a:sym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sym typeface="+mn-ea"/>
              </a:rPr>
              <a:t>传统的区块链系统中，交易打包定序</a:t>
            </a:r>
            <a:r>
              <a:rPr lang="en-US" altLang="zh-CN" dirty="0">
                <a:sym typeface="+mn-ea"/>
              </a:rPr>
              <a:t> -&gt; </a:t>
            </a:r>
            <a:r>
              <a:rPr lang="zh-CN" altLang="en-US" dirty="0">
                <a:sym typeface="+mn-ea"/>
              </a:rPr>
              <a:t>执行</a:t>
            </a:r>
            <a:r>
              <a:rPr lang="en-US" altLang="zh-CN" dirty="0">
                <a:sym typeface="+mn-ea"/>
              </a:rPr>
              <a:t> -&gt; </a:t>
            </a:r>
            <a:r>
              <a:rPr lang="zh-CN" altLang="en-US" dirty="0">
                <a:sym typeface="+mn-ea"/>
              </a:rPr>
              <a:t>共识</a:t>
            </a:r>
            <a:r>
              <a:rPr lang="en-US" altLang="zh-CN" dirty="0">
                <a:sym typeface="+mn-ea"/>
              </a:rPr>
              <a:t> -&gt; </a:t>
            </a:r>
            <a:r>
              <a:rPr lang="zh-CN" altLang="en-US" dirty="0">
                <a:sym typeface="+mn-ea"/>
              </a:rPr>
              <a:t>刷盘</a:t>
            </a:r>
            <a:r>
              <a:rPr lang="en-US" altLang="zh-CN" dirty="0">
                <a:sym typeface="+mn-ea"/>
              </a:rPr>
              <a:t> -&gt; </a:t>
            </a:r>
            <a:r>
              <a:rPr lang="zh-CN" altLang="en-US" dirty="0">
                <a:sym typeface="+mn-ea"/>
              </a:rPr>
              <a:t>落盘</a:t>
            </a:r>
            <a:r>
              <a:rPr lang="en-US" altLang="zh-CN" dirty="0">
                <a:sym typeface="+mn-ea"/>
              </a:rPr>
              <a:t> </a:t>
            </a:r>
            <a:r>
              <a:rPr lang="zh-CN" altLang="en-US" dirty="0">
                <a:sym typeface="+mn-ea"/>
              </a:rPr>
              <a:t>，是串行的，也就是说，每一步的开始都需要等待上一步的</a:t>
            </a:r>
            <a:r>
              <a:rPr lang="zh-CN" altLang="en-US" dirty="0">
                <a:sym typeface="+mn-ea"/>
              </a:rPr>
              <a:t>结束。</a:t>
            </a:r>
            <a:endParaRPr lang="zh-CN" altLang="en-US" dirty="0">
              <a:sym typeface="+mn-ea"/>
            </a:endParaRPr>
          </a:p>
          <a:p>
            <a:pPr indent="0">
              <a:buFont typeface="Arial" panose="020B0604020202020204" pitchFamily="34" charset="0"/>
              <a:buNone/>
            </a:pPr>
            <a:r>
              <a:rPr lang="zh-CN" altLang="en-US" dirty="0">
                <a:sym typeface="+mn-ea"/>
              </a:rPr>
              <a:t>这种架构虽然在一次共识流程中，就对定序结果和执行结果同时进行了确认，但带来的缺陷</a:t>
            </a:r>
            <a:r>
              <a:rPr lang="zh-CN" altLang="en-US" dirty="0">
                <a:sym typeface="+mn-ea"/>
              </a:rPr>
              <a:t>如下：</a:t>
            </a:r>
            <a:endParaRPr lang="zh-CN" altLang="en-US" dirty="0">
              <a:sym typeface="+mn-ea"/>
            </a:endParaRPr>
          </a:p>
          <a:p>
            <a:pPr marL="171450" indent="-171450">
              <a:buFont typeface="Arial" panose="020B0604020202020204" pitchFamily="34" charset="0"/>
              <a:buChar char="•"/>
            </a:pPr>
            <a:r>
              <a:rPr lang="zh-CN" altLang="en-US" dirty="0">
                <a:sym typeface="+mn-ea"/>
              </a:rPr>
              <a:t>性能浪费：假设在资源充足的情况下，我们可以为</a:t>
            </a:r>
            <a:r>
              <a:rPr lang="en-US" altLang="zh-CN" dirty="0">
                <a:sym typeface="+mn-ea"/>
              </a:rPr>
              <a:t> </a:t>
            </a:r>
            <a:r>
              <a:rPr lang="zh-CN" altLang="en-US" dirty="0">
                <a:sym typeface="+mn-ea"/>
              </a:rPr>
              <a:t>共识</a:t>
            </a:r>
            <a:r>
              <a:rPr lang="en-US" altLang="zh-CN" dirty="0">
                <a:sym typeface="+mn-ea"/>
              </a:rPr>
              <a:t> </a:t>
            </a:r>
            <a:r>
              <a:rPr lang="zh-CN" altLang="en-US" dirty="0">
                <a:sym typeface="+mn-ea"/>
              </a:rPr>
              <a:t>和</a:t>
            </a:r>
            <a:r>
              <a:rPr lang="en-US" altLang="zh-CN" dirty="0">
                <a:sym typeface="+mn-ea"/>
              </a:rPr>
              <a:t> </a:t>
            </a:r>
            <a:r>
              <a:rPr lang="zh-CN" altLang="en-US" dirty="0">
                <a:sym typeface="+mn-ea"/>
              </a:rPr>
              <a:t>执行</a:t>
            </a:r>
            <a:r>
              <a:rPr lang="en-US" altLang="zh-CN" dirty="0">
                <a:sym typeface="+mn-ea"/>
              </a:rPr>
              <a:t> </a:t>
            </a:r>
            <a:r>
              <a:rPr lang="zh-CN" altLang="en-US" dirty="0">
                <a:sym typeface="+mn-ea"/>
              </a:rPr>
              <a:t>分配单独的</a:t>
            </a:r>
            <a:r>
              <a:rPr lang="en-US" altLang="zh-CN" dirty="0">
                <a:sym typeface="+mn-ea"/>
              </a:rPr>
              <a:t> cpu </a:t>
            </a:r>
            <a:r>
              <a:rPr lang="zh-CN" altLang="en-US" dirty="0">
                <a:sym typeface="+mn-ea"/>
              </a:rPr>
              <a:t>资源去计算。囿于同步的架构设计，</a:t>
            </a:r>
            <a:r>
              <a:rPr lang="en-US" altLang="zh-CN" dirty="0">
                <a:sym typeface="+mn-ea"/>
              </a:rPr>
              <a:t>cpu1 </a:t>
            </a:r>
            <a:r>
              <a:rPr lang="zh-CN" altLang="en-US" dirty="0">
                <a:sym typeface="+mn-ea"/>
              </a:rPr>
              <a:t>在进行共识任务的时候，</a:t>
            </a:r>
            <a:r>
              <a:rPr lang="en-US" altLang="zh-CN" dirty="0">
                <a:sym typeface="+mn-ea"/>
              </a:rPr>
              <a:t>cpu2 </a:t>
            </a:r>
            <a:r>
              <a:rPr lang="zh-CN" altLang="en-US" dirty="0">
                <a:sym typeface="+mn-ea"/>
              </a:rPr>
              <a:t>是处于空闲状态的。而同样的</a:t>
            </a:r>
            <a:r>
              <a:rPr lang="en-US" altLang="zh-CN" dirty="0">
                <a:sym typeface="+mn-ea"/>
              </a:rPr>
              <a:t> cpu2 </a:t>
            </a:r>
            <a:r>
              <a:rPr lang="zh-CN" altLang="en-US" dirty="0">
                <a:sym typeface="+mn-ea"/>
              </a:rPr>
              <a:t>在进行执行任务的时候，</a:t>
            </a:r>
            <a:r>
              <a:rPr lang="en-US" altLang="zh-CN" dirty="0">
                <a:sym typeface="+mn-ea"/>
              </a:rPr>
              <a:t>cpu1 </a:t>
            </a:r>
            <a:r>
              <a:rPr lang="zh-CN" altLang="en-US" dirty="0">
                <a:sym typeface="+mn-ea"/>
              </a:rPr>
              <a:t>也处于空闲状态。从和性能的角度来看，我们希望所有</a:t>
            </a:r>
            <a:r>
              <a:rPr lang="en-US" altLang="zh-CN" dirty="0">
                <a:sym typeface="+mn-ea"/>
              </a:rPr>
              <a:t> cpu </a:t>
            </a:r>
            <a:r>
              <a:rPr lang="zh-CN" altLang="en-US" dirty="0">
                <a:sym typeface="+mn-ea"/>
              </a:rPr>
              <a:t>都尽量满时段满负载的</a:t>
            </a:r>
            <a:r>
              <a:rPr lang="zh-CN" altLang="en-US" dirty="0">
                <a:sym typeface="+mn-ea"/>
              </a:rPr>
              <a:t>运行。</a:t>
            </a:r>
            <a:endParaRPr lang="zh-CN" altLang="en-US" dirty="0">
              <a:sym typeface="+mn-ea"/>
            </a:endParaRPr>
          </a:p>
          <a:p>
            <a:pPr marL="171450" indent="-171450">
              <a:buFont typeface="Arial" panose="020B0604020202020204" pitchFamily="34" charset="0"/>
              <a:buChar char="•"/>
            </a:pPr>
            <a:r>
              <a:rPr lang="zh-CN" altLang="en-US" dirty="0">
                <a:sym typeface="+mn-ea"/>
              </a:rPr>
              <a:t>每次共识的能够打包</a:t>
            </a:r>
            <a:r>
              <a:rPr lang="en-US" altLang="zh-CN" dirty="0">
                <a:sym typeface="+mn-ea"/>
              </a:rPr>
              <a:t>/</a:t>
            </a:r>
            <a:r>
              <a:rPr lang="zh-CN" altLang="en-US" dirty="0">
                <a:sym typeface="+mn-ea"/>
              </a:rPr>
              <a:t>定序的交易数量有限：由于系统对于区块的最大出块时间是有要求的，比如以太坊的出块时间为</a:t>
            </a:r>
            <a:r>
              <a:rPr lang="en-US" altLang="zh-CN" dirty="0">
                <a:sym typeface="+mn-ea"/>
              </a:rPr>
              <a:t> 2min </a:t>
            </a:r>
            <a:r>
              <a:rPr lang="zh-CN" altLang="en-US" dirty="0">
                <a:sym typeface="+mn-ea"/>
              </a:rPr>
              <a:t>。也就是说（打包</a:t>
            </a:r>
            <a:r>
              <a:rPr lang="en-US" altLang="zh-CN" dirty="0">
                <a:sym typeface="+mn-ea"/>
              </a:rPr>
              <a:t>+</a:t>
            </a:r>
            <a:r>
              <a:rPr lang="zh-CN" altLang="en-US" dirty="0">
                <a:sym typeface="+mn-ea"/>
              </a:rPr>
              <a:t>执行</a:t>
            </a:r>
            <a:r>
              <a:rPr lang="en-US" altLang="zh-CN" dirty="0">
                <a:sym typeface="+mn-ea"/>
              </a:rPr>
              <a:t>+</a:t>
            </a:r>
            <a:r>
              <a:rPr lang="zh-CN" altLang="en-US" dirty="0">
                <a:sym typeface="+mn-ea"/>
              </a:rPr>
              <a:t>共识</a:t>
            </a:r>
            <a:r>
              <a:rPr lang="en-US" altLang="zh-CN" dirty="0">
                <a:sym typeface="+mn-ea"/>
              </a:rPr>
              <a:t>+</a:t>
            </a:r>
            <a:r>
              <a:rPr lang="zh-CN" altLang="en-US" dirty="0">
                <a:sym typeface="+mn-ea"/>
              </a:rPr>
              <a:t>刷盘</a:t>
            </a:r>
            <a:r>
              <a:rPr lang="en-US" altLang="zh-CN" dirty="0">
                <a:sym typeface="+mn-ea"/>
              </a:rPr>
              <a:t>+</a:t>
            </a:r>
            <a:r>
              <a:rPr lang="zh-CN" altLang="en-US" dirty="0">
                <a:sym typeface="+mn-ea"/>
              </a:rPr>
              <a:t>落盘）所需要的总时间不能大于</a:t>
            </a:r>
            <a:r>
              <a:rPr lang="en-US" altLang="zh-CN" dirty="0">
                <a:sym typeface="+mn-ea"/>
              </a:rPr>
              <a:t> 2min </a:t>
            </a:r>
            <a:r>
              <a:rPr lang="zh-CN" altLang="en-US" dirty="0">
                <a:sym typeface="+mn-ea"/>
              </a:rPr>
              <a:t>。而每次打包的交易数量，对于执行所需的时间有着绝对的影响，所有为了满足出块时间需求，我们每次打包的交易数量是有限的。</a:t>
            </a:r>
            <a:endParaRPr lang="zh-CN" altLang="en-US" dirty="0">
              <a:sym typeface="+mn-ea"/>
            </a:endParaRPr>
          </a:p>
          <a:p>
            <a:pPr indent="0">
              <a:buFont typeface="Arial" panose="020B0604020202020204" pitchFamily="34" charset="0"/>
              <a:buNone/>
            </a:pPr>
            <a:r>
              <a:rPr lang="zh-CN" altLang="en-US" dirty="0">
                <a:sym typeface="+mn-ea"/>
              </a:rPr>
              <a:t>我们针对传统的同步架构，进行了异步优化，带来的最直接好处</a:t>
            </a:r>
            <a:r>
              <a:rPr lang="zh-CN" altLang="en-US" dirty="0">
                <a:sym typeface="+mn-ea"/>
              </a:rPr>
              <a:t>便是：</a:t>
            </a:r>
            <a:endParaRPr lang="zh-CN" altLang="en-US" dirty="0">
              <a:sym typeface="+mn-ea"/>
            </a:endParaRPr>
          </a:p>
          <a:p>
            <a:pPr marL="171450" indent="-171450">
              <a:buFont typeface="Arial" panose="020B0604020202020204" pitchFamily="34" charset="0"/>
              <a:buChar char="•"/>
            </a:pPr>
            <a:r>
              <a:rPr lang="zh-CN" altLang="en-US" dirty="0">
                <a:sym typeface="+mn-ea"/>
              </a:rPr>
              <a:t>避免了性能浪费，因为最直观的，我们构建消费者</a:t>
            </a:r>
            <a:r>
              <a:rPr lang="en-US" altLang="zh-CN" dirty="0">
                <a:sym typeface="+mn-ea"/>
              </a:rPr>
              <a:t>-</a:t>
            </a:r>
            <a:r>
              <a:rPr lang="zh-CN" altLang="en-US" dirty="0">
                <a:sym typeface="+mn-ea"/>
              </a:rPr>
              <a:t>生产者模式后，共识和执行的进行很大程度上是并行的，也就是说，</a:t>
            </a:r>
            <a:r>
              <a:rPr lang="en-US" altLang="zh-CN" dirty="0">
                <a:sym typeface="+mn-ea"/>
              </a:rPr>
              <a:t>cpu1 </a:t>
            </a:r>
            <a:r>
              <a:rPr lang="zh-CN" altLang="en-US" dirty="0">
                <a:sym typeface="+mn-ea"/>
              </a:rPr>
              <a:t>和</a:t>
            </a:r>
            <a:r>
              <a:rPr lang="en-US" altLang="zh-CN" dirty="0">
                <a:sym typeface="+mn-ea"/>
              </a:rPr>
              <a:t> cpu2 </a:t>
            </a:r>
            <a:r>
              <a:rPr lang="zh-CN" altLang="en-US" dirty="0">
                <a:sym typeface="+mn-ea"/>
              </a:rPr>
              <a:t>会更好的满负载</a:t>
            </a:r>
            <a:r>
              <a:rPr lang="zh-CN" altLang="en-US" dirty="0">
                <a:sym typeface="+mn-ea"/>
              </a:rPr>
              <a:t>运行。</a:t>
            </a:r>
            <a:endParaRPr lang="zh-CN" altLang="en-US" dirty="0">
              <a:sym typeface="+mn-ea"/>
            </a:endParaRPr>
          </a:p>
          <a:p>
            <a:pPr marL="171450" indent="-171450">
              <a:buFont typeface="Arial" panose="020B0604020202020204" pitchFamily="34" charset="0"/>
              <a:buChar char="•"/>
            </a:pPr>
            <a:r>
              <a:rPr lang="zh-CN" altLang="en-US" dirty="0">
                <a:sym typeface="+mn-ea"/>
              </a:rPr>
              <a:t>每次共识能够打包的交易上限极大的提高。因为共识的过程中，没有执行的参与，所以打包</a:t>
            </a:r>
            <a:r>
              <a:rPr lang="en-US" altLang="zh-CN" dirty="0">
                <a:sym typeface="+mn-ea"/>
              </a:rPr>
              <a:t>/</a:t>
            </a:r>
            <a:r>
              <a:rPr lang="zh-CN" altLang="en-US" dirty="0">
                <a:sym typeface="+mn-ea"/>
              </a:rPr>
              <a:t>定序的交易数量对于整体的时间影响</a:t>
            </a:r>
            <a:r>
              <a:rPr lang="zh-CN" altLang="en-US" dirty="0">
                <a:sym typeface="+mn-ea"/>
              </a:rPr>
              <a:t>较小。</a:t>
            </a:r>
            <a:endParaRPr lang="en-US" altLang="zh-CN" dirty="0">
              <a:sym typeface="+mn-e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t>最直观的感受一下，异步架构带来的</a:t>
            </a:r>
            <a:r>
              <a:rPr lang="zh-CN" altLang="en-US" dirty="0"/>
              <a:t>性能优势</a:t>
            </a:r>
            <a:r>
              <a:rPr lang="zh-CN" altLang="en-US" dirty="0"/>
              <a:t>对比。</a:t>
            </a:r>
            <a:endParaRPr lang="zh-CN" altLang="en-US" dirty="0"/>
          </a:p>
          <a:p>
            <a:pPr indent="0">
              <a:buFont typeface="Arial" panose="020B0604020202020204" pitchFamily="34" charset="0"/>
              <a:buNone/>
            </a:pPr>
            <a:r>
              <a:rPr lang="zh-CN" altLang="en-US" dirty="0"/>
              <a:t>假设每个块的长度代表每个步骤所需的时间，上图中展示了两个块的</a:t>
            </a:r>
            <a:r>
              <a:rPr lang="zh-CN" altLang="en-US" dirty="0"/>
              <a:t>打包处理。</a:t>
            </a:r>
            <a:endParaRPr lang="zh-CN" altLang="en-US" dirty="0"/>
          </a:p>
          <a:p>
            <a:pPr indent="0">
              <a:buFont typeface="Arial" panose="020B0604020202020204" pitchFamily="34" charset="0"/>
              <a:buNone/>
            </a:pPr>
            <a:r>
              <a:rPr lang="zh-CN" altLang="en-US" dirty="0"/>
              <a:t>可以看到，异步架构中，所需的时间要明显少于同步架构。因为，</a:t>
            </a:r>
            <a:endParaRPr lang="zh-CN" altLang="en-US" dirty="0"/>
          </a:p>
          <a:p>
            <a:pPr marL="171450" indent="-171450">
              <a:buFont typeface="Arial" panose="020B0604020202020204" pitchFamily="34" charset="0"/>
              <a:buChar char="•"/>
            </a:pPr>
            <a:r>
              <a:rPr lang="zh-CN" altLang="en-US" dirty="0"/>
              <a:t>上一个区块的执行和下一个区块的定序共识是可以同时进行的。</a:t>
            </a:r>
            <a:endParaRPr lang="zh-CN" altLang="en-US" dirty="0"/>
          </a:p>
          <a:p>
            <a:pPr marL="171450" indent="-171450">
              <a:buFont typeface="Arial" panose="020B0604020202020204" pitchFamily="34" charset="0"/>
              <a:buChar char="•"/>
            </a:pPr>
            <a:r>
              <a:rPr lang="zh-CN" altLang="en-US" dirty="0"/>
              <a:t>并且</a:t>
            </a:r>
            <a:r>
              <a:rPr lang="zh-CN" altLang="en-US" dirty="0">
                <a:sym typeface="+mn-ea"/>
              </a:rPr>
              <a:t>一定程度上，</a:t>
            </a:r>
            <a:r>
              <a:rPr lang="zh-CN" altLang="en-US" dirty="0"/>
              <a:t>上一个区块的落盘也是可以和下一个区块的执行同时进行</a:t>
            </a:r>
            <a:r>
              <a:rPr lang="zh-CN" altLang="en-US" dirty="0"/>
              <a:t>的。</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上面两个表格中，我们假设有四笔交易，交易发起的先后顺序如图中</a:t>
            </a:r>
            <a:r>
              <a:rPr lang="zh-CN" altLang="en-US" dirty="0"/>
              <a:t>序号所示</a:t>
            </a:r>
            <a:endParaRPr lang="zh-CN" altLang="en-US" dirty="0"/>
          </a:p>
          <a:p>
            <a:pPr>
              <a:lnSpc>
                <a:spcPct val="150000"/>
              </a:lnSpc>
              <a:spcBef>
                <a:spcPct val="0"/>
              </a:spcBef>
              <a:spcAft>
                <a:spcPct val="0"/>
              </a:spcAft>
            </a:pPr>
            <a:r>
              <a:rPr lang="zh-CN" altLang="en-US" dirty="0"/>
              <a:t>交易</a:t>
            </a:r>
            <a:r>
              <a:rPr lang="en-US" altLang="zh-CN" dirty="0"/>
              <a:t>1</a:t>
            </a:r>
            <a:r>
              <a:rPr lang="zh-CN" altLang="en-US" dirty="0"/>
              <a:t>：用户</a:t>
            </a:r>
            <a:r>
              <a:rPr lang="en-US" altLang="zh-CN" dirty="0"/>
              <a:t>B</a:t>
            </a:r>
            <a:r>
              <a:rPr lang="zh-CN" altLang="en-US" dirty="0"/>
              <a:t>转账给用户</a:t>
            </a:r>
            <a:r>
              <a:rPr lang="en-US" altLang="zh-CN" dirty="0"/>
              <a:t>A 20</a:t>
            </a:r>
            <a:r>
              <a:rPr lang="zh-CN" altLang="en-US" dirty="0"/>
              <a:t>元钱</a:t>
            </a:r>
            <a:endParaRPr lang="zh-CN" altLang="en-US" dirty="0"/>
          </a:p>
          <a:p>
            <a:pPr>
              <a:lnSpc>
                <a:spcPct val="150000"/>
              </a:lnSpc>
              <a:spcBef>
                <a:spcPct val="0"/>
              </a:spcBef>
              <a:spcAft>
                <a:spcPct val="0"/>
              </a:spcAft>
            </a:pPr>
            <a:r>
              <a:rPr lang="zh-CN" altLang="en-US" dirty="0"/>
              <a:t>交易</a:t>
            </a:r>
            <a:r>
              <a:rPr lang="en-US" altLang="zh-CN" dirty="0"/>
              <a:t>2</a:t>
            </a:r>
            <a:r>
              <a:rPr lang="zh-CN" altLang="en-US" dirty="0"/>
              <a:t>：用户</a:t>
            </a:r>
            <a:r>
              <a:rPr lang="en-US" altLang="zh-CN" dirty="0"/>
              <a:t>C</a:t>
            </a:r>
            <a:r>
              <a:rPr lang="zh-CN" altLang="en-US" dirty="0"/>
              <a:t>转账给用户</a:t>
            </a:r>
            <a:r>
              <a:rPr lang="en-US" altLang="zh-CN" dirty="0"/>
              <a:t>D 20</a:t>
            </a:r>
            <a:r>
              <a:rPr lang="zh-CN" altLang="en-US" dirty="0"/>
              <a:t>元钱</a:t>
            </a:r>
            <a:endParaRPr lang="zh-CN" altLang="en-US" dirty="0"/>
          </a:p>
          <a:p>
            <a:pPr>
              <a:lnSpc>
                <a:spcPct val="150000"/>
              </a:lnSpc>
              <a:spcBef>
                <a:spcPct val="0"/>
              </a:spcBef>
              <a:spcAft>
                <a:spcPct val="0"/>
              </a:spcAft>
            </a:pPr>
            <a:r>
              <a:rPr lang="zh-CN" altLang="en-US" dirty="0"/>
              <a:t>交易</a:t>
            </a:r>
            <a:r>
              <a:rPr lang="en-US" altLang="zh-CN" dirty="0"/>
              <a:t>3</a:t>
            </a:r>
            <a:r>
              <a:rPr lang="zh-CN" altLang="en-US" dirty="0"/>
              <a:t>：用户</a:t>
            </a:r>
            <a:r>
              <a:rPr lang="en-US" altLang="zh-CN" dirty="0"/>
              <a:t>A</a:t>
            </a:r>
            <a:r>
              <a:rPr lang="zh-CN" altLang="en-US" dirty="0"/>
              <a:t>转账给用户</a:t>
            </a:r>
            <a:r>
              <a:rPr lang="en-US" altLang="zh-CN" dirty="0"/>
              <a:t>C 15</a:t>
            </a:r>
            <a:r>
              <a:rPr lang="zh-CN" altLang="en-US" dirty="0"/>
              <a:t>元钱</a:t>
            </a:r>
            <a:endParaRPr lang="zh-CN" altLang="en-US" dirty="0"/>
          </a:p>
          <a:p>
            <a:pPr>
              <a:lnSpc>
                <a:spcPct val="150000"/>
              </a:lnSpc>
              <a:spcBef>
                <a:spcPct val="0"/>
              </a:spcBef>
              <a:spcAft>
                <a:spcPct val="0"/>
              </a:spcAft>
            </a:pPr>
            <a:r>
              <a:rPr lang="zh-CN" altLang="en-US" dirty="0"/>
              <a:t>交易</a:t>
            </a:r>
            <a:r>
              <a:rPr lang="en-US" altLang="zh-CN" dirty="0"/>
              <a:t>4</a:t>
            </a:r>
            <a:r>
              <a:rPr lang="zh-CN" altLang="en-US" dirty="0"/>
              <a:t>：用户</a:t>
            </a:r>
            <a:r>
              <a:rPr lang="en-US" altLang="zh-CN" dirty="0"/>
              <a:t>D</a:t>
            </a:r>
            <a:r>
              <a:rPr lang="zh-CN" altLang="en-US" dirty="0"/>
              <a:t>转账给用户</a:t>
            </a:r>
            <a:r>
              <a:rPr lang="en-US" altLang="zh-CN" dirty="0"/>
              <a:t>A 10</a:t>
            </a:r>
            <a:r>
              <a:rPr lang="zh-CN" altLang="en-US" dirty="0"/>
              <a:t>元钱</a:t>
            </a:r>
            <a:endParaRPr lang="zh-CN" altLang="en-US" dirty="0"/>
          </a:p>
          <a:p>
            <a:pPr>
              <a:lnSpc>
                <a:spcPct val="150000"/>
              </a:lnSpc>
              <a:spcBef>
                <a:spcPct val="0"/>
              </a:spcBef>
              <a:spcAft>
                <a:spcPct val="0"/>
              </a:spcAft>
            </a:pPr>
            <a:r>
              <a:rPr lang="zh-CN" altLang="en-US" dirty="0"/>
              <a:t>各个用户账户的初始余额分别是</a:t>
            </a:r>
            <a:r>
              <a:rPr lang="en-US" altLang="zh-CN" dirty="0"/>
              <a:t> 10 </a:t>
            </a:r>
            <a:r>
              <a:rPr lang="zh-CN" altLang="en-US" dirty="0"/>
              <a:t>，</a:t>
            </a:r>
            <a:r>
              <a:rPr lang="en-US" altLang="zh-CN" dirty="0"/>
              <a:t>20 </a:t>
            </a:r>
            <a:r>
              <a:rPr lang="zh-CN" altLang="en-US" dirty="0"/>
              <a:t>，</a:t>
            </a:r>
            <a:r>
              <a:rPr lang="en-US" altLang="zh-CN" dirty="0"/>
              <a:t> 30 </a:t>
            </a:r>
            <a:r>
              <a:rPr lang="zh-CN" altLang="en-US" dirty="0"/>
              <a:t>，</a:t>
            </a:r>
            <a:r>
              <a:rPr lang="en-US" altLang="zh-CN" dirty="0"/>
              <a:t> 40</a:t>
            </a:r>
            <a:endParaRPr lang="en-US" altLang="zh-CN" dirty="0"/>
          </a:p>
          <a:p>
            <a:pPr>
              <a:lnSpc>
                <a:spcPct val="150000"/>
              </a:lnSpc>
              <a:spcBef>
                <a:spcPct val="0"/>
              </a:spcBef>
              <a:spcAft>
                <a:spcPct val="0"/>
              </a:spcAft>
            </a:pPr>
            <a:r>
              <a:rPr lang="zh-CN" altLang="en-US" dirty="0"/>
              <a:t>假设，这四笔交易串行执行，也就是按照交易发起的顺序按序执行，得到的最终余额是</a:t>
            </a:r>
            <a:r>
              <a:rPr lang="en-US" altLang="zh-CN" dirty="0"/>
              <a:t>25 </a:t>
            </a:r>
            <a:r>
              <a:rPr lang="zh-CN" altLang="en-US" dirty="0"/>
              <a:t>，</a:t>
            </a:r>
            <a:r>
              <a:rPr lang="en-US" altLang="zh-CN" dirty="0"/>
              <a:t> 0 </a:t>
            </a:r>
            <a:r>
              <a:rPr lang="zh-CN" altLang="en-US" dirty="0"/>
              <a:t>，</a:t>
            </a:r>
            <a:r>
              <a:rPr lang="en-US" altLang="zh-CN" dirty="0"/>
              <a:t>25</a:t>
            </a:r>
            <a:r>
              <a:rPr lang="zh-CN" altLang="en-US" dirty="0"/>
              <a:t>，</a:t>
            </a:r>
            <a:r>
              <a:rPr lang="en-US" altLang="zh-CN" dirty="0"/>
              <a:t> 50</a:t>
            </a:r>
            <a:r>
              <a:rPr lang="zh-CN" altLang="en-US" dirty="0"/>
              <a:t>。</a:t>
            </a:r>
            <a:endParaRPr lang="zh-CN" altLang="en-US" dirty="0"/>
          </a:p>
          <a:p>
            <a:pPr>
              <a:lnSpc>
                <a:spcPct val="150000"/>
              </a:lnSpc>
              <a:spcBef>
                <a:spcPct val="0"/>
              </a:spcBef>
              <a:spcAft>
                <a:spcPct val="0"/>
              </a:spcAft>
            </a:pPr>
            <a:endParaRPr lang="zh-CN" altLang="en-US" dirty="0"/>
          </a:p>
          <a:p>
            <a:pPr>
              <a:lnSpc>
                <a:spcPct val="150000"/>
              </a:lnSpc>
              <a:spcBef>
                <a:spcPct val="0"/>
              </a:spcBef>
              <a:spcAft>
                <a:spcPct val="0"/>
              </a:spcAft>
            </a:pPr>
            <a:r>
              <a:rPr lang="zh-CN" altLang="en-US" dirty="0"/>
              <a:t>这个时候，如果我们在不构建任何依赖图谱的前提下，去并行执行这四笔交易。会发生什么呢。并行执行意味着这四笔交易实际执行的物理时间是完全不定的。也就是说，很可能，交易</a:t>
            </a:r>
            <a:r>
              <a:rPr lang="en-US" altLang="zh-CN" dirty="0"/>
              <a:t>3</a:t>
            </a:r>
            <a:r>
              <a:rPr lang="zh-CN" altLang="en-US" dirty="0"/>
              <a:t>是在交易</a:t>
            </a:r>
            <a:r>
              <a:rPr lang="en-US" altLang="zh-CN" dirty="0"/>
              <a:t>1</a:t>
            </a:r>
            <a:r>
              <a:rPr lang="zh-CN" altLang="en-US" dirty="0"/>
              <a:t>之前执行</a:t>
            </a:r>
            <a:r>
              <a:rPr lang="zh-CN" altLang="en-US" dirty="0"/>
              <a:t>完成。</a:t>
            </a:r>
            <a:endParaRPr lang="zh-CN" altLang="en-US" dirty="0"/>
          </a:p>
          <a:p>
            <a:pPr>
              <a:lnSpc>
                <a:spcPct val="150000"/>
              </a:lnSpc>
              <a:spcBef>
                <a:spcPct val="0"/>
              </a:spcBef>
              <a:spcAft>
                <a:spcPct val="0"/>
              </a:spcAft>
            </a:pPr>
            <a:r>
              <a:rPr lang="zh-CN" altLang="en-US" dirty="0"/>
              <a:t>那么我们看看在这种情况下，</a:t>
            </a:r>
            <a:r>
              <a:rPr lang="zh-CN" altLang="en-US" dirty="0"/>
              <a:t>会发生什么</a:t>
            </a:r>
            <a:endParaRPr lang="zh-CN" altLang="en-US" dirty="0"/>
          </a:p>
          <a:p>
            <a:pPr>
              <a:lnSpc>
                <a:spcPct val="150000"/>
              </a:lnSpc>
              <a:spcBef>
                <a:spcPct val="0"/>
              </a:spcBef>
              <a:spcAft>
                <a:spcPct val="0"/>
              </a:spcAft>
            </a:pPr>
            <a:r>
              <a:rPr lang="en-US" altLang="zh-CN" dirty="0"/>
              <a:t>1. </a:t>
            </a:r>
            <a:r>
              <a:rPr lang="zh-CN" altLang="en-US" dirty="0"/>
              <a:t>很明显，如果在交易</a:t>
            </a:r>
            <a:r>
              <a:rPr lang="en-US" altLang="zh-CN" dirty="0"/>
              <a:t>1</a:t>
            </a:r>
            <a:r>
              <a:rPr lang="zh-CN" altLang="en-US" dirty="0"/>
              <a:t>都没有完成的情况下，交易</a:t>
            </a:r>
            <a:r>
              <a:rPr lang="en-US" altLang="zh-CN" dirty="0"/>
              <a:t>3</a:t>
            </a:r>
            <a:r>
              <a:rPr lang="zh-CN" altLang="en-US" dirty="0"/>
              <a:t>发生了，会导致</a:t>
            </a:r>
            <a:r>
              <a:rPr lang="en-US" altLang="zh-CN" dirty="0"/>
              <a:t>A</a:t>
            </a:r>
            <a:r>
              <a:rPr lang="zh-CN" altLang="en-US" dirty="0"/>
              <a:t>用户的账户里不存在足够的余额用于支撑这笔交易，也就是会触发交易</a:t>
            </a:r>
            <a:r>
              <a:rPr lang="en-US" altLang="zh-CN" dirty="0"/>
              <a:t>1</a:t>
            </a:r>
            <a:r>
              <a:rPr lang="zh-CN" altLang="en-US" dirty="0"/>
              <a:t>执行失败。</a:t>
            </a:r>
            <a:endParaRPr lang="zh-CN" altLang="en-US" dirty="0"/>
          </a:p>
          <a:p>
            <a:pPr>
              <a:lnSpc>
                <a:spcPct val="150000"/>
              </a:lnSpc>
              <a:spcBef>
                <a:spcPct val="0"/>
              </a:spcBef>
              <a:spcAft>
                <a:spcPct val="0"/>
              </a:spcAft>
            </a:pPr>
            <a:r>
              <a:rPr lang="zh-CN" altLang="en-US" dirty="0"/>
              <a:t>然后，我们会看到，四笔交易都完成后的最终状态和串行执行时的最终状态完全不一致</a:t>
            </a:r>
            <a:r>
              <a:rPr lang="zh-CN" altLang="en-US" dirty="0"/>
              <a:t>了。</a:t>
            </a:r>
            <a:endParaRPr lang="zh-CN" altLang="en-US" dirty="0"/>
          </a:p>
          <a:p>
            <a:pPr>
              <a:lnSpc>
                <a:spcPct val="150000"/>
              </a:lnSpc>
              <a:spcBef>
                <a:spcPct val="0"/>
              </a:spcBef>
              <a:spcAft>
                <a:spcPct val="0"/>
              </a:spcAft>
            </a:pPr>
            <a:endParaRPr lang="zh-CN" altLang="en-US" dirty="0"/>
          </a:p>
          <a:p>
            <a:pPr>
              <a:lnSpc>
                <a:spcPct val="150000"/>
              </a:lnSpc>
              <a:spcBef>
                <a:spcPct val="0"/>
              </a:spcBef>
              <a:spcAft>
                <a:spcPct val="0"/>
              </a:spcAft>
            </a:pPr>
            <a:r>
              <a:rPr lang="zh-CN" altLang="en-US" dirty="0"/>
              <a:t>那么我们如何在保证串行和并行的执行结果一致的情况下，去尽可能去实现一定程度上并行呢。那就得依靠</a:t>
            </a:r>
            <a:r>
              <a:rPr lang="en-US" altLang="zh-CN" dirty="0"/>
              <a:t>DAG</a:t>
            </a:r>
            <a:r>
              <a:rPr lang="zh-CN" altLang="en-US" dirty="0"/>
              <a:t>去构建交易之间的依赖关系图谱，并将筛选出来的不具备依赖关系的交易进行并行处理。存在依赖关系的交易则保持</a:t>
            </a:r>
            <a:r>
              <a:rPr lang="zh-CN" altLang="en-US" dirty="0"/>
              <a:t>串行。</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a:latin typeface="华文宋体" panose="02010600040101010101" charset="-122"/>
                <a:ea typeface="华文宋体" panose="02010600040101010101" charset="-122"/>
                <a:cs typeface="华文宋体" panose="02010600040101010101" charset="-122"/>
                <a:sym typeface="+mn-ea"/>
              </a:rPr>
              <a:t>DAG</a:t>
            </a:r>
            <a:r>
              <a:rPr lang="en-US" altLang="zh-CN">
                <a:latin typeface="华文宋体" panose="02010600040101010101" charset="-122"/>
                <a:ea typeface="华文宋体" panose="02010600040101010101" charset="-122"/>
                <a:cs typeface="华文宋体" panose="02010600040101010101" charset="-122"/>
                <a:sym typeface="+mn-ea"/>
              </a:rPr>
              <a:t> </a:t>
            </a:r>
            <a:r>
              <a:rPr lang="zh-CN" altLang="en-US">
                <a:latin typeface="华文宋体" panose="02010600040101010101" charset="-122"/>
                <a:ea typeface="华文宋体" panose="02010600040101010101" charset="-122"/>
                <a:cs typeface="华文宋体" panose="02010600040101010101" charset="-122"/>
                <a:sym typeface="+mn-ea"/>
              </a:rPr>
              <a:t>是一种非常重要的图论数据结构。其定义</a:t>
            </a:r>
            <a:r>
              <a:rPr lang="zh-CN" altLang="en-US">
                <a:latin typeface="华文宋体" panose="02010600040101010101" charset="-122"/>
                <a:ea typeface="华文宋体" panose="02010600040101010101" charset="-122"/>
                <a:cs typeface="华文宋体" panose="02010600040101010101" charset="-122"/>
                <a:sym typeface="+mn-ea"/>
              </a:rPr>
              <a:t>为：如果一个有向图无法从任意顶点出发经过若干条边回到该点，则这个图就是有向无环图。</a:t>
            </a:r>
            <a:endParaRPr lang="zh-CN" altLang="en-US">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endParaRPr lang="en-US" altLang="zh-CN"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具体表现如图所示。</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节点间通过有向的线条连接，</a:t>
            </a:r>
            <a:r>
              <a:rPr lang="zh-CN" altLang="en-US" dirty="0">
                <a:latin typeface="华文宋体" panose="02010600040101010101" charset="-122"/>
                <a:ea typeface="华文宋体" panose="02010600040101010101" charset="-122"/>
                <a:cs typeface="华文宋体" panose="02010600040101010101" charset="-122"/>
                <a:sym typeface="+mn-ea"/>
              </a:rPr>
              <a:t>这种图结构叫做有向图。</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有向图可以有效的用于</a:t>
            </a:r>
            <a:r>
              <a:rPr lang="zh-CN" altLang="en-US" dirty="0">
                <a:latin typeface="华文宋体" panose="02010600040101010101" charset="-122"/>
                <a:ea typeface="华文宋体" panose="02010600040101010101" charset="-122"/>
                <a:cs typeface="华文宋体" panose="02010600040101010101" charset="-122"/>
                <a:sym typeface="+mn-ea"/>
              </a:rPr>
              <a:t>表示</a:t>
            </a:r>
            <a:r>
              <a:rPr lang="zh-CN" altLang="en-US" dirty="0">
                <a:latin typeface="华文宋体" panose="02010600040101010101" charset="-122"/>
                <a:ea typeface="华文宋体" panose="02010600040101010101" charset="-122"/>
                <a:cs typeface="华文宋体" panose="02010600040101010101" charset="-122"/>
                <a:sym typeface="+mn-ea"/>
              </a:rPr>
              <a:t>节点间的依赖关系。很多社交软件中也会使用这种图去构建社交关系图谱，比如用户</a:t>
            </a:r>
            <a:r>
              <a:rPr lang="en-US" altLang="zh-CN" dirty="0">
                <a:latin typeface="华文宋体" panose="02010600040101010101" charset="-122"/>
                <a:ea typeface="华文宋体" panose="02010600040101010101" charset="-122"/>
                <a:cs typeface="华文宋体" panose="02010600040101010101" charset="-122"/>
                <a:sym typeface="+mn-ea"/>
              </a:rPr>
              <a:t> A </a:t>
            </a:r>
            <a:r>
              <a:rPr lang="zh-CN" altLang="en-US" dirty="0">
                <a:latin typeface="华文宋体" panose="02010600040101010101" charset="-122"/>
                <a:ea typeface="华文宋体" panose="02010600040101010101" charset="-122"/>
                <a:cs typeface="华文宋体" panose="02010600040101010101" charset="-122"/>
                <a:sym typeface="+mn-ea"/>
              </a:rPr>
              <a:t>关注用户</a:t>
            </a:r>
            <a:r>
              <a:rPr lang="en-US" altLang="zh-CN" dirty="0">
                <a:latin typeface="华文宋体" panose="02010600040101010101" charset="-122"/>
                <a:ea typeface="华文宋体" panose="02010600040101010101" charset="-122"/>
                <a:cs typeface="华文宋体" panose="02010600040101010101" charset="-122"/>
                <a:sym typeface="+mn-ea"/>
              </a:rPr>
              <a:t> B </a:t>
            </a:r>
            <a:r>
              <a:rPr lang="zh-CN" altLang="en-US" dirty="0">
                <a:latin typeface="华文宋体" panose="02010600040101010101" charset="-122"/>
                <a:ea typeface="华文宋体" panose="02010600040101010101" charset="-122"/>
                <a:cs typeface="华文宋体" panose="02010600040101010101" charset="-122"/>
                <a:sym typeface="+mn-ea"/>
              </a:rPr>
              <a:t>，用户</a:t>
            </a:r>
            <a:r>
              <a:rPr lang="en-US" altLang="zh-CN" dirty="0">
                <a:latin typeface="华文宋体" panose="02010600040101010101" charset="-122"/>
                <a:ea typeface="华文宋体" panose="02010600040101010101" charset="-122"/>
                <a:cs typeface="华文宋体" panose="02010600040101010101" charset="-122"/>
                <a:sym typeface="+mn-ea"/>
              </a:rPr>
              <a:t> B </a:t>
            </a:r>
            <a:r>
              <a:rPr lang="zh-CN" altLang="en-US" dirty="0">
                <a:latin typeface="华文宋体" panose="02010600040101010101" charset="-122"/>
                <a:ea typeface="华文宋体" panose="02010600040101010101" charset="-122"/>
                <a:cs typeface="华文宋体" panose="02010600040101010101" charset="-122"/>
                <a:sym typeface="+mn-ea"/>
              </a:rPr>
              <a:t>关注用户</a:t>
            </a:r>
            <a:r>
              <a:rPr lang="en-US" altLang="zh-CN" dirty="0">
                <a:latin typeface="华文宋体" panose="02010600040101010101" charset="-122"/>
                <a:ea typeface="华文宋体" panose="02010600040101010101" charset="-122"/>
                <a:cs typeface="华文宋体" panose="02010600040101010101" charset="-122"/>
                <a:sym typeface="+mn-ea"/>
              </a:rPr>
              <a:t> C </a:t>
            </a:r>
            <a:r>
              <a:rPr lang="zh-CN" altLang="en-US" dirty="0">
                <a:latin typeface="华文宋体" panose="02010600040101010101" charset="-122"/>
                <a:ea typeface="华文宋体" panose="02010600040101010101" charset="-122"/>
                <a:cs typeface="华文宋体" panose="02010600040101010101" charset="-122"/>
                <a:sym typeface="+mn-ea"/>
              </a:rPr>
              <a:t>。但这种图谱一般是存在闭环的，比如用户</a:t>
            </a:r>
            <a:r>
              <a:rPr lang="en-US" altLang="zh-CN" dirty="0">
                <a:latin typeface="华文宋体" panose="02010600040101010101" charset="-122"/>
                <a:ea typeface="华文宋体" panose="02010600040101010101" charset="-122"/>
                <a:cs typeface="华文宋体" panose="02010600040101010101" charset="-122"/>
                <a:sym typeface="+mn-ea"/>
              </a:rPr>
              <a:t>C</a:t>
            </a:r>
            <a:r>
              <a:rPr lang="zh-CN" altLang="en-US" dirty="0">
                <a:latin typeface="华文宋体" panose="02010600040101010101" charset="-122"/>
                <a:ea typeface="华文宋体" panose="02010600040101010101" charset="-122"/>
                <a:cs typeface="华文宋体" panose="02010600040101010101" charset="-122"/>
                <a:sym typeface="+mn-ea"/>
              </a:rPr>
              <a:t>也关注用户</a:t>
            </a:r>
            <a:r>
              <a:rPr lang="en-US" altLang="zh-CN" dirty="0">
                <a:latin typeface="华文宋体" panose="02010600040101010101" charset="-122"/>
                <a:ea typeface="华文宋体" panose="02010600040101010101" charset="-122"/>
                <a:cs typeface="华文宋体" panose="02010600040101010101" charset="-122"/>
                <a:sym typeface="+mn-ea"/>
              </a:rPr>
              <a:t>A</a:t>
            </a:r>
            <a:r>
              <a:rPr lang="zh-CN" altLang="en-US" dirty="0">
                <a:latin typeface="华文宋体" panose="02010600040101010101" charset="-122"/>
                <a:ea typeface="华文宋体" panose="02010600040101010101" charset="-122"/>
                <a:cs typeface="华文宋体" panose="02010600040101010101" charset="-122"/>
                <a:sym typeface="+mn-ea"/>
              </a:rPr>
              <a:t>。这个时候，用户</a:t>
            </a:r>
            <a:r>
              <a:rPr lang="en-US" altLang="zh-CN" dirty="0">
                <a:latin typeface="华文宋体" panose="02010600040101010101" charset="-122"/>
                <a:ea typeface="华文宋体" panose="02010600040101010101" charset="-122"/>
                <a:cs typeface="华文宋体" panose="02010600040101010101" charset="-122"/>
                <a:sym typeface="+mn-ea"/>
              </a:rPr>
              <a:t> A B C </a:t>
            </a:r>
            <a:r>
              <a:rPr lang="zh-CN" altLang="en-US" dirty="0">
                <a:latin typeface="华文宋体" panose="02010600040101010101" charset="-122"/>
                <a:ea typeface="华文宋体" panose="02010600040101010101" charset="-122"/>
                <a:cs typeface="华文宋体" panose="02010600040101010101" charset="-122"/>
                <a:sym typeface="+mn-ea"/>
              </a:rPr>
              <a:t>之间就构建了</a:t>
            </a:r>
            <a:r>
              <a:rPr lang="zh-CN" altLang="en-US" dirty="0">
                <a:latin typeface="华文宋体" panose="02010600040101010101" charset="-122"/>
                <a:ea typeface="华文宋体" panose="02010600040101010101" charset="-122"/>
                <a:cs typeface="华文宋体" panose="02010600040101010101" charset="-122"/>
                <a:sym typeface="+mn-ea"/>
              </a:rPr>
              <a:t>闭环。</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而当有向图结构中不存在闭环时，我们将这种图结构叫做有向无环图。</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然后呢，根据刚刚提到的，有向无环图的定义。大家可以看一下</a:t>
            </a:r>
            <a:r>
              <a:rPr lang="en-US" altLang="zh-CN" dirty="0">
                <a:latin typeface="华文宋体" panose="02010600040101010101" charset="-122"/>
                <a:ea typeface="华文宋体" panose="02010600040101010101" charset="-122"/>
                <a:cs typeface="华文宋体" panose="02010600040101010101" charset="-122"/>
                <a:sym typeface="+mn-ea"/>
              </a:rPr>
              <a:t>PPT</a:t>
            </a:r>
            <a:r>
              <a:rPr lang="zh-CN" altLang="en-US" dirty="0">
                <a:latin typeface="华文宋体" panose="02010600040101010101" charset="-122"/>
                <a:ea typeface="华文宋体" panose="02010600040101010101" charset="-122"/>
                <a:cs typeface="华文宋体" panose="02010600040101010101" charset="-122"/>
                <a:sym typeface="+mn-ea"/>
              </a:rPr>
              <a:t>中的这张图，</a:t>
            </a:r>
            <a:r>
              <a:rPr lang="zh-CN" altLang="en-US" dirty="0">
                <a:latin typeface="华文宋体" panose="02010600040101010101" charset="-122"/>
                <a:ea typeface="华文宋体" panose="02010600040101010101" charset="-122"/>
                <a:cs typeface="华文宋体" panose="02010600040101010101" charset="-122"/>
                <a:sym typeface="+mn-ea"/>
              </a:rPr>
              <a:t>你们觉得这是有向无环图</a:t>
            </a:r>
            <a:r>
              <a:rPr lang="zh-CN" altLang="en-US" dirty="0">
                <a:latin typeface="华文宋体" panose="02010600040101010101" charset="-122"/>
                <a:ea typeface="华文宋体" panose="02010600040101010101" charset="-122"/>
                <a:cs typeface="华文宋体" panose="02010600040101010101" charset="-122"/>
                <a:sym typeface="+mn-ea"/>
              </a:rPr>
              <a:t>吗？</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其实我们可以看到，好像</a:t>
            </a:r>
            <a:r>
              <a:rPr lang="en-US" altLang="zh-CN" dirty="0">
                <a:latin typeface="华文宋体" panose="02010600040101010101" charset="-122"/>
                <a:ea typeface="华文宋体" panose="02010600040101010101" charset="-122"/>
                <a:cs typeface="华文宋体" panose="02010600040101010101" charset="-122"/>
                <a:sym typeface="+mn-ea"/>
              </a:rPr>
              <a:t> 3</a:t>
            </a:r>
            <a:r>
              <a:rPr lang="zh-CN" altLang="en-US" dirty="0">
                <a:latin typeface="华文宋体" panose="02010600040101010101" charset="-122"/>
                <a:ea typeface="华文宋体" panose="02010600040101010101" charset="-122"/>
                <a:cs typeface="华文宋体" panose="02010600040101010101" charset="-122"/>
                <a:sym typeface="+mn-ea"/>
              </a:rPr>
              <a:t>，</a:t>
            </a:r>
            <a:r>
              <a:rPr lang="en-US" altLang="zh-CN" dirty="0">
                <a:latin typeface="华文宋体" panose="02010600040101010101" charset="-122"/>
                <a:ea typeface="华文宋体" panose="02010600040101010101" charset="-122"/>
                <a:cs typeface="华文宋体" panose="02010600040101010101" charset="-122"/>
                <a:sym typeface="+mn-ea"/>
              </a:rPr>
              <a:t> 6</a:t>
            </a:r>
            <a:r>
              <a:rPr lang="zh-CN" altLang="en-US" dirty="0">
                <a:latin typeface="华文宋体" panose="02010600040101010101" charset="-122"/>
                <a:ea typeface="华文宋体" panose="02010600040101010101" charset="-122"/>
                <a:cs typeface="华文宋体" panose="02010600040101010101" charset="-122"/>
                <a:sym typeface="+mn-ea"/>
              </a:rPr>
              <a:t>，</a:t>
            </a:r>
            <a:r>
              <a:rPr lang="en-US" altLang="zh-CN" dirty="0">
                <a:latin typeface="华文宋体" panose="02010600040101010101" charset="-122"/>
                <a:ea typeface="华文宋体" panose="02010600040101010101" charset="-122"/>
                <a:cs typeface="华文宋体" panose="02010600040101010101" charset="-122"/>
                <a:sym typeface="+mn-ea"/>
              </a:rPr>
              <a:t> 1</a:t>
            </a:r>
            <a:r>
              <a:rPr lang="zh-CN" altLang="en-US" dirty="0">
                <a:latin typeface="华文宋体" panose="02010600040101010101" charset="-122"/>
                <a:ea typeface="华文宋体" panose="02010600040101010101" charset="-122"/>
                <a:cs typeface="华文宋体" panose="02010600040101010101" charset="-122"/>
                <a:sym typeface="+mn-ea"/>
              </a:rPr>
              <a:t>，</a:t>
            </a:r>
            <a:r>
              <a:rPr lang="en-US" altLang="zh-CN" dirty="0">
                <a:latin typeface="华文宋体" panose="02010600040101010101" charset="-122"/>
                <a:ea typeface="华文宋体" panose="02010600040101010101" charset="-122"/>
                <a:cs typeface="华文宋体" panose="02010600040101010101" charset="-122"/>
                <a:sym typeface="+mn-ea"/>
              </a:rPr>
              <a:t> 2 </a:t>
            </a:r>
            <a:r>
              <a:rPr lang="zh-CN" altLang="en-US" dirty="0">
                <a:latin typeface="华文宋体" panose="02010600040101010101" charset="-122"/>
                <a:ea typeface="华文宋体" panose="02010600040101010101" charset="-122"/>
                <a:cs typeface="华文宋体" panose="02010600040101010101" charset="-122"/>
                <a:sym typeface="+mn-ea"/>
              </a:rPr>
              <a:t>间构建了</a:t>
            </a:r>
            <a:r>
              <a:rPr lang="zh-CN" altLang="en-US" dirty="0">
                <a:latin typeface="华文宋体" panose="02010600040101010101" charset="-122"/>
                <a:ea typeface="华文宋体" panose="02010600040101010101" charset="-122"/>
                <a:cs typeface="华文宋体" panose="02010600040101010101" charset="-122"/>
                <a:sym typeface="+mn-ea"/>
              </a:rPr>
              <a:t>一个环形，但着其实并不是闭环，因为</a:t>
            </a:r>
            <a:r>
              <a:rPr lang="en-US" altLang="zh-CN" dirty="0">
                <a:latin typeface="华文宋体" panose="02010600040101010101" charset="-122"/>
                <a:ea typeface="华文宋体" panose="02010600040101010101" charset="-122"/>
                <a:cs typeface="华文宋体" panose="02010600040101010101" charset="-122"/>
                <a:sym typeface="+mn-ea"/>
              </a:rPr>
              <a:t> 2 -&gt; 3 </a:t>
            </a:r>
            <a:r>
              <a:rPr lang="zh-CN" altLang="en-US" dirty="0">
                <a:latin typeface="华文宋体" panose="02010600040101010101" charset="-122"/>
                <a:ea typeface="华文宋体" panose="02010600040101010101" charset="-122"/>
                <a:cs typeface="华文宋体" panose="02010600040101010101" charset="-122"/>
                <a:sym typeface="+mn-ea"/>
              </a:rPr>
              <a:t>的方向并没有联通。所以上图是有向</a:t>
            </a:r>
            <a:r>
              <a:rPr lang="zh-CN" altLang="en-US" dirty="0">
                <a:latin typeface="华文宋体" panose="02010600040101010101" charset="-122"/>
                <a:ea typeface="华文宋体" panose="02010600040101010101" charset="-122"/>
                <a:cs typeface="华文宋体" panose="02010600040101010101" charset="-122"/>
                <a:sym typeface="+mn-ea"/>
              </a:rPr>
              <a:t>无环图。</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这种图就</a:t>
            </a:r>
            <a:r>
              <a:rPr lang="zh-CN" altLang="en-US" dirty="0">
                <a:latin typeface="华文宋体" panose="02010600040101010101" charset="-122"/>
                <a:ea typeface="华文宋体" panose="02010600040101010101" charset="-122"/>
                <a:cs typeface="华文宋体" panose="02010600040101010101" charset="-122"/>
                <a:sym typeface="+mn-ea"/>
              </a:rPr>
              <a:t>可以很好用于表示交易执行的依赖关系图谱。</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这里的交易，并不是指买卖，可以理解为了达到某个业务目的而构建的输入以及</a:t>
            </a:r>
            <a:r>
              <a:rPr lang="zh-CN" altLang="en-US" dirty="0">
                <a:latin typeface="华文宋体" panose="02010600040101010101" charset="-122"/>
                <a:ea typeface="华文宋体" panose="02010600040101010101" charset="-122"/>
                <a:cs typeface="华文宋体" panose="02010600040101010101" charset="-122"/>
                <a:sym typeface="+mn-ea"/>
              </a:rPr>
              <a:t>函数的集合。</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交易，可以理解为多个计算操作的集合。比如某个交易中，我们需要执行</a:t>
            </a:r>
            <a:r>
              <a:rPr lang="en-US" altLang="zh-CN" dirty="0">
                <a:latin typeface="华文宋体" panose="02010600040101010101" charset="-122"/>
                <a:ea typeface="华文宋体" panose="02010600040101010101" charset="-122"/>
                <a:cs typeface="华文宋体" panose="02010600040101010101" charset="-122"/>
                <a:sym typeface="+mn-ea"/>
              </a:rPr>
              <a:t> a + 1 </a:t>
            </a:r>
            <a:r>
              <a:rPr lang="zh-CN" altLang="en-US" dirty="0">
                <a:latin typeface="华文宋体" panose="02010600040101010101" charset="-122"/>
                <a:ea typeface="华文宋体" panose="02010600040101010101" charset="-122"/>
                <a:cs typeface="华文宋体" panose="02010600040101010101" charset="-122"/>
                <a:sym typeface="+mn-ea"/>
              </a:rPr>
              <a:t>和</a:t>
            </a:r>
            <a:r>
              <a:rPr lang="en-US" altLang="zh-CN" dirty="0">
                <a:latin typeface="华文宋体" panose="02010600040101010101" charset="-122"/>
                <a:ea typeface="华文宋体" panose="02010600040101010101" charset="-122"/>
                <a:cs typeface="华文宋体" panose="02010600040101010101" charset="-122"/>
                <a:sym typeface="+mn-ea"/>
              </a:rPr>
              <a:t> b -5 </a:t>
            </a:r>
            <a:r>
              <a:rPr lang="zh-CN" altLang="en-US" dirty="0">
                <a:latin typeface="华文宋体" panose="02010600040101010101" charset="-122"/>
                <a:ea typeface="华文宋体" panose="02010600040101010101" charset="-122"/>
                <a:cs typeface="华文宋体" panose="02010600040101010101" charset="-122"/>
                <a:sym typeface="+mn-ea"/>
              </a:rPr>
              <a:t>这两个计算操作。再具体一点，用一个例子来说明，我们将用户</a:t>
            </a:r>
            <a:r>
              <a:rPr lang="en-US" altLang="zh-CN" dirty="0">
                <a:latin typeface="华文宋体" panose="02010600040101010101" charset="-122"/>
                <a:ea typeface="华文宋体" panose="02010600040101010101" charset="-122"/>
                <a:cs typeface="华文宋体" panose="02010600040101010101" charset="-122"/>
                <a:sym typeface="+mn-ea"/>
              </a:rPr>
              <a:t>A</a:t>
            </a:r>
            <a:r>
              <a:rPr lang="zh-CN" altLang="en-US" dirty="0">
                <a:latin typeface="华文宋体" panose="02010600040101010101" charset="-122"/>
                <a:ea typeface="华文宋体" panose="02010600040101010101" charset="-122"/>
                <a:cs typeface="华文宋体" panose="02010600040101010101" charset="-122"/>
                <a:sym typeface="+mn-ea"/>
              </a:rPr>
              <a:t>转账给用户</a:t>
            </a:r>
            <a:r>
              <a:rPr lang="en-US" altLang="zh-CN" dirty="0">
                <a:latin typeface="华文宋体" panose="02010600040101010101" charset="-122"/>
                <a:ea typeface="华文宋体" panose="02010600040101010101" charset="-122"/>
                <a:cs typeface="华文宋体" panose="02010600040101010101" charset="-122"/>
                <a:sym typeface="+mn-ea"/>
              </a:rPr>
              <a:t>B</a:t>
            </a:r>
            <a:r>
              <a:rPr lang="zh-CN" altLang="en-US" dirty="0">
                <a:latin typeface="华文宋体" panose="02010600040101010101" charset="-122"/>
                <a:ea typeface="华文宋体" panose="02010600040101010101" charset="-122"/>
                <a:cs typeface="华文宋体" panose="02010600040101010101" charset="-122"/>
                <a:sym typeface="+mn-ea"/>
              </a:rPr>
              <a:t>，</a:t>
            </a:r>
            <a:r>
              <a:rPr lang="en-US" altLang="zh-CN" dirty="0">
                <a:latin typeface="华文宋体" panose="02010600040101010101" charset="-122"/>
                <a:ea typeface="华文宋体" panose="02010600040101010101" charset="-122"/>
                <a:cs typeface="华文宋体" panose="02010600040101010101" charset="-122"/>
                <a:sym typeface="+mn-ea"/>
              </a:rPr>
              <a:t>10</a:t>
            </a:r>
            <a:r>
              <a:rPr lang="zh-CN" altLang="en-US" dirty="0">
                <a:latin typeface="华文宋体" panose="02010600040101010101" charset="-122"/>
                <a:ea typeface="华文宋体" panose="02010600040101010101" charset="-122"/>
                <a:cs typeface="华文宋体" panose="02010600040101010101" charset="-122"/>
                <a:sym typeface="+mn-ea"/>
              </a:rPr>
              <a:t>块钱，视为一笔交易，而这其中涉及到的操作集合便是，账户</a:t>
            </a:r>
            <a:r>
              <a:rPr lang="en-US" altLang="zh-CN" dirty="0">
                <a:latin typeface="华文宋体" panose="02010600040101010101" charset="-122"/>
                <a:ea typeface="华文宋体" panose="02010600040101010101" charset="-122"/>
                <a:cs typeface="华文宋体" panose="02010600040101010101" charset="-122"/>
                <a:sym typeface="+mn-ea"/>
              </a:rPr>
              <a:t>A</a:t>
            </a:r>
            <a:r>
              <a:rPr lang="zh-CN" altLang="en-US" dirty="0">
                <a:latin typeface="华文宋体" panose="02010600040101010101" charset="-122"/>
                <a:ea typeface="华文宋体" panose="02010600040101010101" charset="-122"/>
                <a:cs typeface="华文宋体" panose="02010600040101010101" charset="-122"/>
                <a:sym typeface="+mn-ea"/>
              </a:rPr>
              <a:t>的余额</a:t>
            </a:r>
            <a:r>
              <a:rPr lang="en-US" altLang="zh-CN" dirty="0">
                <a:latin typeface="华文宋体" panose="02010600040101010101" charset="-122"/>
                <a:ea typeface="华文宋体" panose="02010600040101010101" charset="-122"/>
                <a:cs typeface="华文宋体" panose="02010600040101010101" charset="-122"/>
                <a:sym typeface="+mn-ea"/>
              </a:rPr>
              <a:t> -10</a:t>
            </a:r>
            <a:r>
              <a:rPr lang="zh-CN" altLang="en-US" dirty="0">
                <a:latin typeface="华文宋体" panose="02010600040101010101" charset="-122"/>
                <a:ea typeface="华文宋体" panose="02010600040101010101" charset="-122"/>
                <a:cs typeface="华文宋体" panose="02010600040101010101" charset="-122"/>
                <a:sym typeface="+mn-ea"/>
              </a:rPr>
              <a:t>，以及账户</a:t>
            </a:r>
            <a:r>
              <a:rPr lang="en-US" altLang="zh-CN" dirty="0">
                <a:latin typeface="华文宋体" panose="02010600040101010101" charset="-122"/>
                <a:ea typeface="华文宋体" panose="02010600040101010101" charset="-122"/>
                <a:cs typeface="华文宋体" panose="02010600040101010101" charset="-122"/>
                <a:sym typeface="+mn-ea"/>
              </a:rPr>
              <a:t>B</a:t>
            </a:r>
            <a:r>
              <a:rPr lang="zh-CN" altLang="en-US" dirty="0">
                <a:latin typeface="华文宋体" panose="02010600040101010101" charset="-122"/>
                <a:ea typeface="华文宋体" panose="02010600040101010101" charset="-122"/>
                <a:cs typeface="华文宋体" panose="02010600040101010101" charset="-122"/>
                <a:sym typeface="+mn-ea"/>
              </a:rPr>
              <a:t>的余额</a:t>
            </a:r>
            <a:r>
              <a:rPr lang="en-US" altLang="zh-CN" dirty="0">
                <a:latin typeface="华文宋体" panose="02010600040101010101" charset="-122"/>
                <a:ea typeface="华文宋体" panose="02010600040101010101" charset="-122"/>
                <a:cs typeface="华文宋体" panose="02010600040101010101" charset="-122"/>
                <a:sym typeface="+mn-ea"/>
              </a:rPr>
              <a:t> +10</a:t>
            </a:r>
            <a:r>
              <a:rPr lang="zh-CN" altLang="en-US" dirty="0">
                <a:latin typeface="华文宋体" panose="02010600040101010101" charset="-122"/>
                <a:ea typeface="华文宋体" panose="02010600040101010101" charset="-122"/>
                <a:cs typeface="华文宋体" panose="02010600040101010101" charset="-122"/>
                <a:sym typeface="+mn-ea"/>
              </a:rPr>
              <a:t>。</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zh-CN" altLang="en-US" dirty="0">
                <a:latin typeface="华文宋体" panose="02010600040101010101" charset="-122"/>
                <a:ea typeface="华文宋体" panose="02010600040101010101" charset="-122"/>
                <a:cs typeface="华文宋体" panose="02010600040101010101" charset="-122"/>
                <a:sym typeface="+mn-ea"/>
              </a:rPr>
              <a:t>交易之间的依赖关系，描述为执行的前置依赖，也就是说，如果交易</a:t>
            </a:r>
            <a:r>
              <a:rPr lang="en-US" altLang="zh-CN" dirty="0">
                <a:latin typeface="华文宋体" panose="02010600040101010101" charset="-122"/>
                <a:ea typeface="华文宋体" panose="02010600040101010101" charset="-122"/>
                <a:cs typeface="华文宋体" panose="02010600040101010101" charset="-122"/>
                <a:sym typeface="+mn-ea"/>
              </a:rPr>
              <a:t>A</a:t>
            </a:r>
            <a:r>
              <a:rPr lang="zh-CN" altLang="en-US" dirty="0">
                <a:latin typeface="华文宋体" panose="02010600040101010101" charset="-122"/>
                <a:ea typeface="华文宋体" panose="02010600040101010101" charset="-122"/>
                <a:cs typeface="华文宋体" panose="02010600040101010101" charset="-122"/>
                <a:sym typeface="+mn-ea"/>
              </a:rPr>
              <a:t>依赖于交易</a:t>
            </a:r>
            <a:r>
              <a:rPr lang="en-US" altLang="zh-CN" dirty="0">
                <a:latin typeface="华文宋体" panose="02010600040101010101" charset="-122"/>
                <a:ea typeface="华文宋体" panose="02010600040101010101" charset="-122"/>
                <a:cs typeface="华文宋体" panose="02010600040101010101" charset="-122"/>
                <a:sym typeface="+mn-ea"/>
              </a:rPr>
              <a:t>B</a:t>
            </a:r>
            <a:r>
              <a:rPr lang="zh-CN" altLang="en-US" dirty="0">
                <a:latin typeface="华文宋体" panose="02010600040101010101" charset="-122"/>
                <a:ea typeface="华文宋体" panose="02010600040101010101" charset="-122"/>
                <a:cs typeface="华文宋体" panose="02010600040101010101" charset="-122"/>
                <a:sym typeface="+mn-ea"/>
              </a:rPr>
              <a:t>，那么交易</a:t>
            </a:r>
            <a:r>
              <a:rPr lang="en-US" altLang="zh-CN" dirty="0">
                <a:latin typeface="华文宋体" panose="02010600040101010101" charset="-122"/>
                <a:ea typeface="华文宋体" panose="02010600040101010101" charset="-122"/>
                <a:cs typeface="华文宋体" panose="02010600040101010101" charset="-122"/>
                <a:sym typeface="+mn-ea"/>
              </a:rPr>
              <a:t>B</a:t>
            </a:r>
            <a:r>
              <a:rPr lang="zh-CN" altLang="en-US" dirty="0">
                <a:latin typeface="华文宋体" panose="02010600040101010101" charset="-122"/>
                <a:ea typeface="华文宋体" panose="02010600040101010101" charset="-122"/>
                <a:cs typeface="华文宋体" panose="02010600040101010101" charset="-122"/>
                <a:sym typeface="+mn-ea"/>
              </a:rPr>
              <a:t>的执行必须在交易</a:t>
            </a:r>
            <a:r>
              <a:rPr lang="en-US" altLang="zh-CN" dirty="0">
                <a:latin typeface="华文宋体" panose="02010600040101010101" charset="-122"/>
                <a:ea typeface="华文宋体" panose="02010600040101010101" charset="-122"/>
                <a:cs typeface="华文宋体" panose="02010600040101010101" charset="-122"/>
                <a:sym typeface="+mn-ea"/>
              </a:rPr>
              <a:t>A</a:t>
            </a:r>
            <a:r>
              <a:rPr lang="zh-CN" altLang="en-US" dirty="0">
                <a:latin typeface="华文宋体" panose="02010600040101010101" charset="-122"/>
                <a:ea typeface="华文宋体" panose="02010600040101010101" charset="-122"/>
                <a:cs typeface="华文宋体" panose="02010600040101010101" charset="-122"/>
                <a:sym typeface="+mn-ea"/>
              </a:rPr>
              <a:t>执行完成后开始。那么很明显，有序的交易列表中，是不会存在闭环的，否则，就形成死锁了。就像，交易</a:t>
            </a:r>
            <a:r>
              <a:rPr lang="en-US" altLang="zh-CN" dirty="0">
                <a:latin typeface="华文宋体" panose="02010600040101010101" charset="-122"/>
                <a:ea typeface="华文宋体" panose="02010600040101010101" charset="-122"/>
                <a:cs typeface="华文宋体" panose="02010600040101010101" charset="-122"/>
                <a:sym typeface="+mn-ea"/>
              </a:rPr>
              <a:t>A</a:t>
            </a:r>
            <a:r>
              <a:rPr lang="zh-CN" altLang="en-US" dirty="0">
                <a:latin typeface="华文宋体" panose="02010600040101010101" charset="-122"/>
                <a:ea typeface="华文宋体" panose="02010600040101010101" charset="-122"/>
                <a:cs typeface="华文宋体" panose="02010600040101010101" charset="-122"/>
                <a:sym typeface="+mn-ea"/>
              </a:rPr>
              <a:t>要等交易</a:t>
            </a:r>
            <a:r>
              <a:rPr lang="en-US" altLang="zh-CN" dirty="0">
                <a:latin typeface="华文宋体" panose="02010600040101010101" charset="-122"/>
                <a:ea typeface="华文宋体" panose="02010600040101010101" charset="-122"/>
                <a:cs typeface="华文宋体" panose="02010600040101010101" charset="-122"/>
                <a:sym typeface="+mn-ea"/>
              </a:rPr>
              <a:t>B</a:t>
            </a:r>
            <a:r>
              <a:rPr lang="zh-CN" altLang="en-US" dirty="0">
                <a:latin typeface="华文宋体" panose="02010600040101010101" charset="-122"/>
                <a:ea typeface="华文宋体" panose="02010600040101010101" charset="-122"/>
                <a:cs typeface="华文宋体" panose="02010600040101010101" charset="-122"/>
                <a:sym typeface="+mn-ea"/>
              </a:rPr>
              <a:t>执行才能执行，而交易</a:t>
            </a:r>
            <a:r>
              <a:rPr lang="en-US" altLang="zh-CN" dirty="0">
                <a:latin typeface="华文宋体" panose="02010600040101010101" charset="-122"/>
                <a:ea typeface="华文宋体" panose="02010600040101010101" charset="-122"/>
                <a:cs typeface="华文宋体" panose="02010600040101010101" charset="-122"/>
                <a:sym typeface="+mn-ea"/>
              </a:rPr>
              <a:t>B</a:t>
            </a:r>
            <a:r>
              <a:rPr lang="zh-CN" altLang="en-US" dirty="0">
                <a:latin typeface="华文宋体" panose="02010600040101010101" charset="-122"/>
                <a:ea typeface="华文宋体" panose="02010600040101010101" charset="-122"/>
                <a:cs typeface="华文宋体" panose="02010600040101010101" charset="-122"/>
                <a:sym typeface="+mn-ea"/>
              </a:rPr>
              <a:t>又要等交易</a:t>
            </a:r>
            <a:r>
              <a:rPr lang="en-US" altLang="zh-CN" dirty="0">
                <a:latin typeface="华文宋体" panose="02010600040101010101" charset="-122"/>
                <a:ea typeface="华文宋体" panose="02010600040101010101" charset="-122"/>
                <a:cs typeface="华文宋体" panose="02010600040101010101" charset="-122"/>
                <a:sym typeface="+mn-ea"/>
              </a:rPr>
              <a:t>A</a:t>
            </a:r>
            <a:r>
              <a:rPr lang="zh-CN" altLang="en-US" dirty="0">
                <a:latin typeface="华文宋体" panose="02010600040101010101" charset="-122"/>
                <a:ea typeface="华文宋体" panose="02010600040101010101" charset="-122"/>
                <a:cs typeface="华文宋体" panose="02010600040101010101" charset="-122"/>
                <a:sym typeface="+mn-ea"/>
              </a:rPr>
              <a:t>执行完才能执行，那么结果就</a:t>
            </a:r>
            <a:r>
              <a:rPr lang="zh-CN" altLang="en-US" dirty="0">
                <a:latin typeface="华文宋体" panose="02010600040101010101" charset="-122"/>
                <a:ea typeface="华文宋体" panose="02010600040101010101" charset="-122"/>
                <a:cs typeface="华文宋体" panose="02010600040101010101" charset="-122"/>
                <a:sym typeface="+mn-ea"/>
              </a:rPr>
              <a:t>是无限等待下去。</a:t>
            </a: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endParaRPr lang="zh-CN" altLang="en-US" dirty="0">
              <a:latin typeface="华文宋体" panose="02010600040101010101" charset="-122"/>
              <a:ea typeface="华文宋体" panose="02010600040101010101" charset="-122"/>
              <a:cs typeface="华文宋体" panose="02010600040101010101" charset="-122"/>
              <a:sym typeface="+mn-ea"/>
            </a:endParaRPr>
          </a:p>
          <a:p>
            <a:pPr>
              <a:lnSpc>
                <a:spcPct val="150000"/>
              </a:lnSpc>
              <a:spcBef>
                <a:spcPct val="0"/>
              </a:spcBef>
              <a:spcAft>
                <a:spcPct val="0"/>
              </a:spcAft>
            </a:pPr>
            <a:r>
              <a:rPr lang="en-US" altLang="zh-CN" dirty="0">
                <a:latin typeface="华文宋体" panose="02010600040101010101" charset="-122"/>
                <a:ea typeface="华文宋体" panose="02010600040101010101" charset="-122"/>
                <a:cs typeface="华文宋体" panose="02010600040101010101" charset="-122"/>
                <a:sym typeface="+mn-ea"/>
              </a:rPr>
              <a:t>Ok</a:t>
            </a:r>
            <a:r>
              <a:rPr lang="zh-CN" altLang="en-US" dirty="0">
                <a:latin typeface="华文宋体" panose="02010600040101010101" charset="-122"/>
                <a:ea typeface="华文宋体" panose="02010600040101010101" charset="-122"/>
                <a:cs typeface="华文宋体" panose="02010600040101010101" charset="-122"/>
                <a:sym typeface="+mn-ea"/>
              </a:rPr>
              <a:t>，知道了什么是</a:t>
            </a:r>
            <a:r>
              <a:rPr lang="en-US" altLang="zh-CN" dirty="0">
                <a:latin typeface="华文宋体" panose="02010600040101010101" charset="-122"/>
                <a:ea typeface="华文宋体" panose="02010600040101010101" charset="-122"/>
                <a:cs typeface="华文宋体" panose="02010600040101010101" charset="-122"/>
                <a:sym typeface="+mn-ea"/>
              </a:rPr>
              <a:t> DAG </a:t>
            </a:r>
            <a:r>
              <a:rPr lang="zh-CN" altLang="en-US" dirty="0">
                <a:latin typeface="华文宋体" panose="02010600040101010101" charset="-122"/>
                <a:ea typeface="华文宋体" panose="02010600040101010101" charset="-122"/>
                <a:cs typeface="华文宋体" panose="02010600040101010101" charset="-122"/>
                <a:sym typeface="+mn-ea"/>
              </a:rPr>
              <a:t>图什么是交易</a:t>
            </a:r>
            <a:r>
              <a:rPr lang="zh-CN" altLang="en-US" dirty="0">
                <a:latin typeface="华文宋体" panose="02010600040101010101" charset="-122"/>
                <a:ea typeface="华文宋体" panose="02010600040101010101" charset="-122"/>
                <a:cs typeface="华文宋体" panose="02010600040101010101" charset="-122"/>
                <a:sym typeface="+mn-ea"/>
              </a:rPr>
              <a:t>依赖后，我们</a:t>
            </a:r>
            <a:r>
              <a:rPr lang="zh-CN" altLang="en-US" dirty="0">
                <a:latin typeface="华文宋体" panose="02010600040101010101" charset="-122"/>
                <a:ea typeface="华文宋体" panose="02010600040101010101" charset="-122"/>
                <a:cs typeface="华文宋体" panose="02010600040101010101" charset="-122"/>
                <a:sym typeface="+mn-ea"/>
              </a:rPr>
              <a:t>后面将介绍天玄链交易并行执行的</a:t>
            </a:r>
            <a:r>
              <a:rPr lang="zh-CN" altLang="en-US" dirty="0">
                <a:latin typeface="华文宋体" panose="02010600040101010101" charset="-122"/>
                <a:ea typeface="华文宋体" panose="02010600040101010101" charset="-122"/>
                <a:cs typeface="华文宋体" panose="02010600040101010101" charset="-122"/>
                <a:sym typeface="+mn-ea"/>
              </a:rPr>
              <a:t>策略。</a:t>
            </a:r>
            <a:endParaRPr lang="zh-CN" altLang="en-US" dirty="0">
              <a:latin typeface="华文宋体" panose="02010600040101010101" charset="-122"/>
              <a:ea typeface="华文宋体" panose="02010600040101010101" charset="-122"/>
              <a:cs typeface="华文宋体" panose="02010600040101010101" charset="-122"/>
              <a:sym typeface="+mn-e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spcBef>
                <a:spcPct val="0"/>
              </a:spcBef>
              <a:spcAft>
                <a:spcPct val="0"/>
              </a:spcAft>
            </a:pPr>
            <a:r>
              <a:rPr lang="zh-CN" altLang="en-US" dirty="0"/>
              <a:t>在系统代码层面，要如何去构建这个</a:t>
            </a:r>
            <a:r>
              <a:rPr lang="en-US" altLang="zh-CN" dirty="0"/>
              <a:t> DAG </a:t>
            </a:r>
            <a:r>
              <a:rPr lang="zh-CN" altLang="en-US" dirty="0"/>
              <a:t>依赖图</a:t>
            </a:r>
            <a:r>
              <a:rPr lang="zh-CN" altLang="en-US" dirty="0"/>
              <a:t>呢？</a:t>
            </a:r>
            <a:endParaRPr lang="zh-CN" altLang="en-US" dirty="0"/>
          </a:p>
          <a:p>
            <a:pPr>
              <a:lnSpc>
                <a:spcPct val="150000"/>
              </a:lnSpc>
              <a:spcBef>
                <a:spcPct val="0"/>
              </a:spcBef>
              <a:spcAft>
                <a:spcPct val="0"/>
              </a:spcAft>
            </a:pPr>
            <a:r>
              <a:rPr lang="zh-CN" altLang="en-US" dirty="0"/>
              <a:t>我们可以看到，</a:t>
            </a:r>
            <a:r>
              <a:rPr lang="en-US" altLang="zh-CN" dirty="0"/>
              <a:t>tx 1 </a:t>
            </a:r>
            <a:r>
              <a:rPr lang="zh-CN" altLang="en-US" dirty="0"/>
              <a:t>和</a:t>
            </a:r>
            <a:r>
              <a:rPr lang="en-US" altLang="zh-CN" dirty="0"/>
              <a:t> tx 3 </a:t>
            </a:r>
            <a:r>
              <a:rPr lang="zh-CN" altLang="en-US" dirty="0"/>
              <a:t>之间之所以存在并行冲突，是因为他们俩都涉及到同一个资源的修改，也就是用户</a:t>
            </a:r>
            <a:r>
              <a:rPr lang="en-US" altLang="zh-CN" dirty="0"/>
              <a:t>A</a:t>
            </a:r>
            <a:r>
              <a:rPr lang="zh-CN" altLang="en-US" dirty="0"/>
              <a:t>的账户余额，</a:t>
            </a:r>
            <a:r>
              <a:rPr lang="en-US" altLang="zh-CN" dirty="0"/>
              <a:t>tx1</a:t>
            </a:r>
            <a:r>
              <a:rPr lang="zh-CN" altLang="en-US" dirty="0"/>
              <a:t>会用户</a:t>
            </a:r>
            <a:r>
              <a:rPr lang="en-US" altLang="zh-CN" dirty="0"/>
              <a:t>A</a:t>
            </a:r>
            <a:r>
              <a:rPr lang="zh-CN" altLang="en-US" dirty="0"/>
              <a:t>的账户余额进行</a:t>
            </a:r>
            <a:r>
              <a:rPr lang="en-US" altLang="zh-CN" dirty="0"/>
              <a:t>+20</a:t>
            </a:r>
            <a:r>
              <a:rPr lang="zh-CN" altLang="en-US" dirty="0"/>
              <a:t>的操作，而</a:t>
            </a:r>
            <a:r>
              <a:rPr lang="en-US" altLang="zh-CN" dirty="0"/>
              <a:t>tx3</a:t>
            </a:r>
            <a:r>
              <a:rPr lang="zh-CN" altLang="en-US" dirty="0"/>
              <a:t>会对用户</a:t>
            </a:r>
            <a:r>
              <a:rPr lang="en-US" altLang="zh-CN" dirty="0"/>
              <a:t>A</a:t>
            </a:r>
            <a:r>
              <a:rPr lang="zh-CN" altLang="en-US" dirty="0"/>
              <a:t>的余额进行</a:t>
            </a:r>
            <a:r>
              <a:rPr lang="en-US" altLang="zh-CN" dirty="0"/>
              <a:t>-15</a:t>
            </a:r>
            <a:r>
              <a:rPr lang="zh-CN" altLang="en-US" dirty="0"/>
              <a:t>的</a:t>
            </a:r>
            <a:r>
              <a:rPr lang="zh-CN" altLang="en-US" dirty="0"/>
              <a:t>操作。</a:t>
            </a:r>
            <a:endParaRPr lang="zh-CN" altLang="en-US" dirty="0"/>
          </a:p>
          <a:p>
            <a:pPr>
              <a:lnSpc>
                <a:spcPct val="150000"/>
              </a:lnSpc>
              <a:spcBef>
                <a:spcPct val="0"/>
              </a:spcBef>
              <a:spcAft>
                <a:spcPct val="0"/>
              </a:spcAft>
            </a:pPr>
            <a:endParaRPr lang="zh-CN" altLang="en-US" dirty="0"/>
          </a:p>
          <a:p>
            <a:pPr>
              <a:lnSpc>
                <a:spcPct val="150000"/>
              </a:lnSpc>
              <a:spcBef>
                <a:spcPct val="0"/>
              </a:spcBef>
              <a:spcAft>
                <a:spcPct val="0"/>
              </a:spcAft>
            </a:pPr>
            <a:r>
              <a:rPr lang="zh-CN" altLang="en-US" dirty="0"/>
              <a:t>所以，如果我们在构建交易的时候将涉及到的资源做好标识，就可以有效的按照资源冲突，去构建</a:t>
            </a:r>
            <a:r>
              <a:rPr lang="en-US" altLang="zh-CN" dirty="0"/>
              <a:t>DAG</a:t>
            </a:r>
            <a:r>
              <a:rPr lang="zh-CN" altLang="en-US" dirty="0"/>
              <a:t>图谱</a:t>
            </a:r>
            <a:r>
              <a:rPr lang="zh-CN" altLang="en-US" dirty="0"/>
              <a:t>了。</a:t>
            </a:r>
            <a:endParaRPr lang="zh-CN" altLang="en-US" dirty="0"/>
          </a:p>
          <a:p>
            <a:pPr>
              <a:lnSpc>
                <a:spcPct val="150000"/>
              </a:lnSpc>
              <a:spcBef>
                <a:spcPct val="0"/>
              </a:spcBef>
              <a:spcAft>
                <a:spcPct val="0"/>
              </a:spcAft>
            </a:pPr>
            <a:endParaRPr lang="zh-CN" altLang="en-US" dirty="0"/>
          </a:p>
          <a:p>
            <a:pPr>
              <a:lnSpc>
                <a:spcPct val="150000"/>
              </a:lnSpc>
              <a:spcBef>
                <a:spcPct val="0"/>
              </a:spcBef>
              <a:spcAft>
                <a:spcPct val="0"/>
              </a:spcAft>
            </a:pPr>
            <a:r>
              <a:rPr lang="zh-CN" altLang="en-US" dirty="0"/>
              <a:t>如上例子所示</a:t>
            </a:r>
            <a:endParaRPr lang="zh-CN" altLang="en-US" dirty="0"/>
          </a:p>
          <a:p>
            <a:pPr>
              <a:lnSpc>
                <a:spcPct val="150000"/>
              </a:lnSpc>
              <a:spcBef>
                <a:spcPct val="0"/>
              </a:spcBef>
              <a:spcAft>
                <a:spcPct val="0"/>
              </a:spcAft>
            </a:pPr>
            <a:r>
              <a:rPr lang="en-US" altLang="zh-CN" dirty="0"/>
              <a:t>tx1</a:t>
            </a:r>
            <a:r>
              <a:rPr lang="zh-CN" altLang="en-US" dirty="0"/>
              <a:t>：涉及</a:t>
            </a:r>
            <a:r>
              <a:rPr lang="en-US" altLang="zh-CN" dirty="0"/>
              <a:t> A </a:t>
            </a:r>
            <a:r>
              <a:rPr lang="zh-CN" altLang="en-US" dirty="0"/>
              <a:t>，</a:t>
            </a:r>
            <a:r>
              <a:rPr lang="en-US" altLang="zh-CN" dirty="0"/>
              <a:t>B </a:t>
            </a:r>
            <a:r>
              <a:rPr lang="zh-CN" altLang="en-US" dirty="0"/>
              <a:t>资源</a:t>
            </a:r>
            <a:endParaRPr lang="zh-CN" altLang="en-US" dirty="0"/>
          </a:p>
          <a:p>
            <a:pPr>
              <a:lnSpc>
                <a:spcPct val="150000"/>
              </a:lnSpc>
              <a:spcBef>
                <a:spcPct val="0"/>
              </a:spcBef>
              <a:spcAft>
                <a:spcPct val="0"/>
              </a:spcAft>
            </a:pPr>
            <a:r>
              <a:rPr lang="en-US" altLang="zh-CN" dirty="0"/>
              <a:t>tx2</a:t>
            </a:r>
            <a:r>
              <a:rPr lang="zh-CN" altLang="en-US" dirty="0"/>
              <a:t>：涉及</a:t>
            </a:r>
            <a:r>
              <a:rPr lang="en-US" altLang="zh-CN" dirty="0"/>
              <a:t> C </a:t>
            </a:r>
            <a:r>
              <a:rPr lang="zh-CN" altLang="en-US" dirty="0"/>
              <a:t>，</a:t>
            </a:r>
            <a:r>
              <a:rPr lang="en-US" altLang="zh-CN" dirty="0"/>
              <a:t> D </a:t>
            </a:r>
            <a:r>
              <a:rPr lang="zh-CN" altLang="en-US" dirty="0"/>
              <a:t>资源</a:t>
            </a:r>
            <a:endParaRPr lang="zh-CN" altLang="en-US" dirty="0"/>
          </a:p>
          <a:p>
            <a:pPr>
              <a:lnSpc>
                <a:spcPct val="150000"/>
              </a:lnSpc>
              <a:spcBef>
                <a:spcPct val="0"/>
              </a:spcBef>
              <a:spcAft>
                <a:spcPct val="0"/>
              </a:spcAft>
            </a:pPr>
            <a:r>
              <a:rPr lang="en-US" altLang="zh-CN" dirty="0"/>
              <a:t>tx3</a:t>
            </a:r>
            <a:r>
              <a:rPr lang="zh-CN" altLang="en-US" dirty="0"/>
              <a:t>：</a:t>
            </a:r>
            <a:r>
              <a:rPr lang="en-US" altLang="zh-CN" dirty="0"/>
              <a:t> </a:t>
            </a:r>
            <a:r>
              <a:rPr lang="zh-CN" altLang="en-US" dirty="0"/>
              <a:t>涉及</a:t>
            </a:r>
            <a:r>
              <a:rPr lang="en-US" altLang="zh-CN" dirty="0"/>
              <a:t> A </a:t>
            </a:r>
            <a:r>
              <a:rPr lang="zh-CN" altLang="en-US" dirty="0"/>
              <a:t>，</a:t>
            </a:r>
            <a:r>
              <a:rPr lang="en-US" altLang="zh-CN" dirty="0"/>
              <a:t> C </a:t>
            </a:r>
            <a:r>
              <a:rPr lang="zh-CN" altLang="en-US" dirty="0"/>
              <a:t>资源</a:t>
            </a:r>
            <a:endParaRPr lang="zh-CN" altLang="en-US" dirty="0"/>
          </a:p>
          <a:p>
            <a:pPr>
              <a:lnSpc>
                <a:spcPct val="150000"/>
              </a:lnSpc>
              <a:spcBef>
                <a:spcPct val="0"/>
              </a:spcBef>
              <a:spcAft>
                <a:spcPct val="0"/>
              </a:spcAft>
            </a:pPr>
            <a:r>
              <a:rPr lang="en-US" altLang="zh-CN" dirty="0"/>
              <a:t>tx4</a:t>
            </a:r>
            <a:r>
              <a:rPr lang="zh-CN" altLang="en-US" dirty="0"/>
              <a:t>：涉及</a:t>
            </a:r>
            <a:r>
              <a:rPr lang="en-US" altLang="zh-CN" dirty="0"/>
              <a:t> D </a:t>
            </a:r>
            <a:r>
              <a:rPr lang="zh-CN" altLang="en-US" dirty="0"/>
              <a:t>，</a:t>
            </a:r>
            <a:r>
              <a:rPr lang="en-US" altLang="zh-CN" dirty="0"/>
              <a:t> A </a:t>
            </a:r>
            <a:r>
              <a:rPr lang="zh-CN" altLang="en-US" dirty="0"/>
              <a:t>资源</a:t>
            </a:r>
            <a:endParaRPr lang="zh-CN" altLang="en-US" dirty="0"/>
          </a:p>
          <a:p>
            <a:pPr>
              <a:lnSpc>
                <a:spcPct val="150000"/>
              </a:lnSpc>
              <a:spcBef>
                <a:spcPct val="0"/>
              </a:spcBef>
              <a:spcAft>
                <a:spcPct val="0"/>
              </a:spcAft>
            </a:pPr>
            <a:r>
              <a:rPr lang="zh-CN" altLang="en-US" dirty="0"/>
              <a:t>依赖资源有冲突的交易我们认定为无法并行，需要按照交易发起的时间顺序去串行执行，也就是他们之间会按照交易发起的时间先后构建依赖关系。比如，</a:t>
            </a:r>
            <a:r>
              <a:rPr lang="en-US" altLang="zh-CN" dirty="0"/>
              <a:t>tx3 </a:t>
            </a:r>
            <a:r>
              <a:rPr lang="zh-CN" altLang="en-US" dirty="0"/>
              <a:t>必须等待</a:t>
            </a:r>
            <a:r>
              <a:rPr lang="en-US" altLang="zh-CN" dirty="0"/>
              <a:t> tx 1 </a:t>
            </a:r>
            <a:r>
              <a:rPr lang="zh-CN" altLang="en-US" dirty="0"/>
              <a:t>和</a:t>
            </a:r>
            <a:r>
              <a:rPr lang="en-US" altLang="zh-CN" dirty="0"/>
              <a:t> tx2 </a:t>
            </a:r>
            <a:r>
              <a:rPr lang="zh-CN" altLang="en-US" dirty="0"/>
              <a:t>都执行完成后，才能执行，而交易</a:t>
            </a:r>
            <a:r>
              <a:rPr lang="en-US" altLang="zh-CN" dirty="0"/>
              <a:t> tx4 </a:t>
            </a:r>
            <a:r>
              <a:rPr lang="zh-CN" altLang="en-US" dirty="0"/>
              <a:t>必须等</a:t>
            </a:r>
            <a:r>
              <a:rPr lang="en-US" altLang="zh-CN" dirty="0"/>
              <a:t> tx3 </a:t>
            </a:r>
            <a:r>
              <a:rPr lang="zh-CN" altLang="en-US" dirty="0"/>
              <a:t>和</a:t>
            </a:r>
            <a:r>
              <a:rPr lang="en-US" altLang="zh-CN" dirty="0"/>
              <a:t> tx2 </a:t>
            </a:r>
            <a:r>
              <a:rPr lang="zh-CN" altLang="en-US" dirty="0"/>
              <a:t>执行完成后，才能</a:t>
            </a:r>
            <a:r>
              <a:rPr lang="zh-CN" altLang="en-US" dirty="0"/>
              <a:t>执行。</a:t>
            </a:r>
            <a:endParaRPr lang="zh-CN" altLang="en-US" dirty="0"/>
          </a:p>
          <a:p>
            <a:pPr>
              <a:lnSpc>
                <a:spcPct val="150000"/>
              </a:lnSpc>
              <a:spcBef>
                <a:spcPct val="0"/>
              </a:spcBef>
              <a:spcAft>
                <a:spcPct val="0"/>
              </a:spcAft>
            </a:pPr>
            <a:r>
              <a:rPr lang="zh-CN" altLang="en-US" dirty="0"/>
              <a:t>最终构建出来的执行层级为</a:t>
            </a:r>
            <a:r>
              <a:rPr lang="en-US" altLang="zh-CN" dirty="0"/>
              <a:t> 3 </a:t>
            </a:r>
            <a:r>
              <a:rPr lang="zh-CN" altLang="en-US" dirty="0"/>
              <a:t>层。而完全串行时的执行层级为</a:t>
            </a:r>
            <a:r>
              <a:rPr lang="en-US" altLang="zh-CN" dirty="0"/>
              <a:t> 4 </a:t>
            </a:r>
            <a:r>
              <a:rPr lang="zh-CN" altLang="en-US" dirty="0"/>
              <a:t>层。</a:t>
            </a:r>
            <a:endParaRPr lang="zh-CN" altLang="en-US" dirty="0"/>
          </a:p>
          <a:p>
            <a:pPr>
              <a:lnSpc>
                <a:spcPct val="150000"/>
              </a:lnSpc>
              <a:spcBef>
                <a:spcPct val="0"/>
              </a:spcBef>
              <a:spcAft>
                <a:spcPct val="0"/>
              </a:spcAft>
            </a:pPr>
            <a:endParaRPr lang="zh-CN" altLang="en-US" dirty="0"/>
          </a:p>
          <a:p>
            <a:pPr>
              <a:lnSpc>
                <a:spcPct val="150000"/>
              </a:lnSpc>
              <a:spcBef>
                <a:spcPct val="0"/>
              </a:spcBef>
              <a:spcAft>
                <a:spcPct val="0"/>
              </a:spcAft>
            </a:pPr>
            <a:r>
              <a:rPr lang="zh-CN" altLang="en-US" dirty="0"/>
              <a:t>这个例子中，看似执行层级只减少了一层。但是在实际场景中，每个区块中存在的交易数量是巨大的，</a:t>
            </a:r>
            <a:r>
              <a:rPr lang="en-US" altLang="zh-CN" dirty="0"/>
              <a:t>1000</a:t>
            </a:r>
            <a:r>
              <a:rPr lang="zh-CN" altLang="en-US" dirty="0"/>
              <a:t>笔交易，串行时，就是</a:t>
            </a:r>
            <a:r>
              <a:rPr lang="en-US" altLang="zh-CN" dirty="0"/>
              <a:t>1000</a:t>
            </a:r>
            <a:r>
              <a:rPr lang="zh-CN" altLang="en-US" dirty="0"/>
              <a:t>层。按照</a:t>
            </a:r>
            <a:r>
              <a:rPr lang="en-US" altLang="zh-CN" dirty="0"/>
              <a:t>DAG</a:t>
            </a:r>
            <a:r>
              <a:rPr lang="zh-CN" altLang="en-US" dirty="0"/>
              <a:t>优化会，其实性能会有很大的</a:t>
            </a:r>
            <a:r>
              <a:rPr lang="zh-CN" altLang="en-US" dirty="0"/>
              <a:t>提升。</a:t>
            </a:r>
            <a:endParaRPr lang="zh-CN" altLang="en-US" dirty="0"/>
          </a:p>
          <a:p>
            <a:pPr>
              <a:lnSpc>
                <a:spcPct val="150000"/>
              </a:lnSpc>
              <a:spcBef>
                <a:spcPct val="0"/>
              </a:spcBef>
              <a:spcAft>
                <a:spcPct val="0"/>
              </a:spcAft>
            </a:pPr>
            <a:endParaRPr lang="zh-CN" altLang="en-US" dirty="0"/>
          </a:p>
          <a:p>
            <a:pPr>
              <a:lnSpc>
                <a:spcPct val="150000"/>
              </a:lnSpc>
              <a:spcBef>
                <a:spcPct val="0"/>
              </a:spcBef>
              <a:spcAft>
                <a:spcPct val="0"/>
              </a:spcAft>
            </a:pPr>
            <a:r>
              <a:rPr lang="zh-CN" altLang="en-US" dirty="0"/>
              <a:t>还是以转账场景为例，其实大部分时候，交易之间都是没有资源冲突，可以并行执行</a:t>
            </a:r>
            <a:r>
              <a:rPr lang="zh-CN" altLang="en-US" dirty="0"/>
              <a:t>的。</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US" altLang="zh-CN" dirty="0"/>
              <a:t>2</a:t>
            </a:r>
            <a:r>
              <a:rPr lang="en-US" altLang="zh-CN" dirty="0"/>
              <a:t>min</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US" altLang="zh-CN" b="1" dirty="0">
                <a:sym typeface="+mn-ea"/>
              </a:rPr>
              <a:t>4min</a:t>
            </a:r>
            <a:endParaRPr lang="en-US" altLang="zh-CN" b="1" dirty="0">
              <a:sym typeface="+mn-ea"/>
            </a:endParaRPr>
          </a:p>
          <a:p>
            <a:pPr indent="0">
              <a:buFont typeface="Arial" panose="020B0604020202020204" pitchFamily="34" charset="0"/>
              <a:buNone/>
            </a:pPr>
            <a:r>
              <a:rPr lang="zh-CN" altLang="en-US" dirty="0">
                <a:sym typeface="+mn-ea"/>
              </a:rPr>
              <a:t>在加密通信当中，我们一般有</a:t>
            </a:r>
            <a:r>
              <a:rPr lang="en-US" altLang="zh-CN" dirty="0">
                <a:sym typeface="+mn-ea"/>
              </a:rPr>
              <a:t> </a:t>
            </a:r>
            <a:r>
              <a:rPr lang="zh-CN" altLang="en-US" dirty="0">
                <a:sym typeface="+mn-ea"/>
              </a:rPr>
              <a:t>对称加密</a:t>
            </a:r>
            <a:r>
              <a:rPr lang="en-US" altLang="zh-CN" dirty="0">
                <a:sym typeface="+mn-ea"/>
              </a:rPr>
              <a:t> </a:t>
            </a:r>
            <a:r>
              <a:rPr lang="zh-CN" altLang="en-US" dirty="0">
                <a:sym typeface="+mn-ea"/>
              </a:rPr>
              <a:t>和</a:t>
            </a:r>
            <a:r>
              <a:rPr lang="en-US" altLang="zh-CN" dirty="0">
                <a:sym typeface="+mn-ea"/>
              </a:rPr>
              <a:t> </a:t>
            </a:r>
            <a:r>
              <a:rPr lang="zh-CN" altLang="en-US" dirty="0">
                <a:sym typeface="+mn-ea"/>
              </a:rPr>
              <a:t>非对称加密</a:t>
            </a:r>
            <a:r>
              <a:rPr lang="en-US" altLang="zh-CN" dirty="0">
                <a:sym typeface="+mn-ea"/>
              </a:rPr>
              <a:t> </a:t>
            </a:r>
            <a:r>
              <a:rPr lang="zh-CN" altLang="en-US" dirty="0">
                <a:sym typeface="+mn-ea"/>
              </a:rPr>
              <a:t>两种，如果大家学习过计算机网络这门课程，了解</a:t>
            </a:r>
            <a:r>
              <a:rPr lang="en-US" altLang="zh-CN" dirty="0">
                <a:sym typeface="+mn-ea"/>
              </a:rPr>
              <a:t>Https</a:t>
            </a:r>
            <a:r>
              <a:rPr lang="zh-CN" altLang="en-US" dirty="0">
                <a:sym typeface="+mn-ea"/>
              </a:rPr>
              <a:t>的工作原理，应该会对这两种加密有所</a:t>
            </a:r>
            <a:r>
              <a:rPr lang="zh-CN" altLang="en-US" dirty="0">
                <a:sym typeface="+mn-ea"/>
              </a:rPr>
              <a:t>了解。</a:t>
            </a:r>
            <a:endParaRPr lang="zh-CN" altLang="en-US" dirty="0">
              <a:sym typeface="+mn-ea"/>
            </a:endParaRPr>
          </a:p>
          <a:p>
            <a:pPr indent="0">
              <a:buFont typeface="Arial" panose="020B0604020202020204" pitchFamily="34" charset="0"/>
              <a:buNone/>
            </a:pPr>
            <a:r>
              <a:rPr lang="zh-CN" altLang="en-US" dirty="0">
                <a:sym typeface="+mn-ea"/>
              </a:rPr>
              <a:t>对称加密，是通信双方，使用同一个密钥，对通信内容进行加密以及解密，从而保证信息在网络传递中的隐私和防篡改。但是对称加密的主要限制在于，通信双方如何就一个相同的密钥，安全隐蔽的</a:t>
            </a:r>
            <a:r>
              <a:rPr lang="zh-CN" altLang="en-US" dirty="0">
                <a:sym typeface="+mn-ea"/>
              </a:rPr>
              <a:t>达成一致。</a:t>
            </a:r>
            <a:endParaRPr lang="zh-CN" altLang="en-US" dirty="0">
              <a:sym typeface="+mn-ea"/>
            </a:endParaRPr>
          </a:p>
          <a:p>
            <a:pPr indent="0">
              <a:buFont typeface="Arial" panose="020B0604020202020204" pitchFamily="34" charset="0"/>
              <a:buNone/>
            </a:pPr>
            <a:r>
              <a:rPr lang="zh-CN" altLang="en-US" dirty="0">
                <a:sym typeface="+mn-ea"/>
              </a:rPr>
              <a:t>而</a:t>
            </a:r>
            <a:r>
              <a:rPr lang="en-US" altLang="zh-CN" dirty="0">
                <a:sym typeface="+mn-ea"/>
              </a:rPr>
              <a:t> </a:t>
            </a:r>
            <a:r>
              <a:rPr lang="zh-CN" altLang="en-US" dirty="0">
                <a:sym typeface="+mn-ea"/>
              </a:rPr>
              <a:t>非对称加密</a:t>
            </a:r>
            <a:r>
              <a:rPr lang="en-US" altLang="zh-CN" dirty="0">
                <a:sym typeface="+mn-ea"/>
              </a:rPr>
              <a:t> </a:t>
            </a:r>
            <a:r>
              <a:rPr lang="zh-CN" altLang="en-US" dirty="0">
                <a:sym typeface="+mn-ea"/>
              </a:rPr>
              <a:t>则是由（私钥，公钥）对组成。其功能</a:t>
            </a:r>
            <a:r>
              <a:rPr lang="zh-CN" altLang="en-US" dirty="0">
                <a:sym typeface="+mn-ea"/>
              </a:rPr>
              <a:t>主要有两个</a:t>
            </a:r>
            <a:endParaRPr lang="zh-CN" altLang="en-US" dirty="0">
              <a:sym typeface="+mn-ea"/>
            </a:endParaRPr>
          </a:p>
          <a:p>
            <a:pPr indent="0">
              <a:buFont typeface="Arial" panose="020B0604020202020204" pitchFamily="34" charset="0"/>
              <a:buNone/>
            </a:pPr>
            <a:r>
              <a:rPr lang="en-US" altLang="zh-CN" dirty="0">
                <a:sym typeface="+mn-ea"/>
              </a:rPr>
              <a:t>1. </a:t>
            </a:r>
            <a:r>
              <a:rPr lang="zh-CN" altLang="en-US" dirty="0">
                <a:sym typeface="+mn-ea"/>
              </a:rPr>
              <a:t>公钥加密，</a:t>
            </a:r>
            <a:r>
              <a:rPr lang="zh-CN" altLang="en-US" dirty="0">
                <a:sym typeface="+mn-ea"/>
              </a:rPr>
              <a:t>私钥解密</a:t>
            </a:r>
            <a:endParaRPr lang="zh-CN" altLang="en-US" dirty="0">
              <a:sym typeface="+mn-ea"/>
            </a:endParaRPr>
          </a:p>
          <a:p>
            <a:pPr indent="0">
              <a:buFont typeface="Arial" panose="020B0604020202020204" pitchFamily="34" charset="0"/>
              <a:buNone/>
            </a:pPr>
            <a:r>
              <a:rPr lang="en-US" altLang="zh-CN" dirty="0">
                <a:sym typeface="+mn-ea"/>
              </a:rPr>
              <a:t>2. </a:t>
            </a:r>
            <a:r>
              <a:rPr lang="zh-CN" altLang="en-US" dirty="0">
                <a:sym typeface="+mn-ea"/>
              </a:rPr>
              <a:t>私钥签名，公钥</a:t>
            </a:r>
            <a:r>
              <a:rPr lang="zh-CN" altLang="en-US" dirty="0">
                <a:sym typeface="+mn-ea"/>
              </a:rPr>
              <a:t>验证</a:t>
            </a:r>
            <a:endParaRPr lang="zh-CN" altLang="en-US" dirty="0">
              <a:sym typeface="+mn-ea"/>
            </a:endParaRPr>
          </a:p>
          <a:p>
            <a:pPr indent="0">
              <a:buFont typeface="Arial" panose="020B0604020202020204" pitchFamily="34" charset="0"/>
              <a:buNone/>
            </a:pPr>
            <a:r>
              <a:rPr lang="en-US" altLang="zh-CN" dirty="0">
                <a:sym typeface="+mn-ea"/>
              </a:rPr>
              <a:t>Https</a:t>
            </a:r>
            <a:r>
              <a:rPr lang="zh-CN" altLang="en-US" dirty="0">
                <a:sym typeface="+mn-ea"/>
              </a:rPr>
              <a:t>中，主要使用第一个功能来实现对称加密密钥安全隐蔽的分发。当然</a:t>
            </a:r>
            <a:r>
              <a:rPr lang="en-US" altLang="zh-CN" dirty="0">
                <a:sym typeface="+mn-ea"/>
              </a:rPr>
              <a:t>HTTPS</a:t>
            </a:r>
            <a:r>
              <a:rPr lang="zh-CN" altLang="en-US" dirty="0">
                <a:sym typeface="+mn-ea"/>
              </a:rPr>
              <a:t>中涉及到的</a:t>
            </a:r>
            <a:r>
              <a:rPr lang="en-US" altLang="zh-CN" dirty="0">
                <a:sym typeface="+mn-ea"/>
              </a:rPr>
              <a:t>CA</a:t>
            </a:r>
            <a:r>
              <a:rPr lang="zh-CN" altLang="en-US" dirty="0">
                <a:sym typeface="+mn-ea"/>
              </a:rPr>
              <a:t>证书也使用到了签名。大家感兴趣，课后可以自己去</a:t>
            </a:r>
            <a:r>
              <a:rPr lang="zh-CN" altLang="en-US" dirty="0">
                <a:sym typeface="+mn-ea"/>
              </a:rPr>
              <a:t>了解。</a:t>
            </a:r>
            <a:endParaRPr lang="zh-CN" altLang="en-US" dirty="0">
              <a:sym typeface="+mn-ea"/>
            </a:endParaRPr>
          </a:p>
          <a:p>
            <a:pPr indent="0">
              <a:buFont typeface="Arial" panose="020B0604020202020204" pitchFamily="34" charset="0"/>
              <a:buNone/>
            </a:pPr>
            <a:r>
              <a:rPr lang="zh-CN" altLang="en-US" dirty="0">
                <a:sym typeface="+mn-ea"/>
              </a:rPr>
              <a:t>在区块链中，则主要使用其第二个功能签名。签名功能支撑了区块链当中的账户体系，实现了资产的确权。</a:t>
            </a:r>
            <a:endParaRPr lang="zh-CN" altLang="en-US" dirty="0">
              <a:sym typeface="+mn-ea"/>
            </a:endParaRPr>
          </a:p>
          <a:p>
            <a:pPr indent="0">
              <a:buFont typeface="Arial" panose="020B0604020202020204" pitchFamily="34" charset="0"/>
              <a:buNone/>
            </a:pPr>
            <a:r>
              <a:rPr lang="zh-CN" altLang="en-US" dirty="0">
                <a:sym typeface="+mn-ea"/>
              </a:rPr>
              <a:t>所以这里我们主要讲解一下，签名功能的</a:t>
            </a:r>
            <a:r>
              <a:rPr lang="zh-CN" altLang="en-US" dirty="0">
                <a:sym typeface="+mn-ea"/>
              </a:rPr>
              <a:t>使用过程。</a:t>
            </a:r>
            <a:endParaRPr lang="zh-CN" altLang="en-US" dirty="0">
              <a:sym typeface="+mn-ea"/>
            </a:endParaRPr>
          </a:p>
          <a:p>
            <a:pPr indent="0">
              <a:buFont typeface="Arial" panose="020B0604020202020204" pitchFamily="34" charset="0"/>
              <a:buNone/>
            </a:pPr>
            <a:r>
              <a:rPr lang="en-US" altLang="zh-CN" dirty="0">
                <a:sym typeface="+mn-ea"/>
              </a:rPr>
              <a:t>1. </a:t>
            </a:r>
            <a:r>
              <a:rPr lang="zh-CN" altLang="en-US" dirty="0">
                <a:sym typeface="+mn-ea"/>
              </a:rPr>
              <a:t>私钥仅由用户自己</a:t>
            </a:r>
            <a:r>
              <a:rPr lang="zh-CN" altLang="en-US" dirty="0">
                <a:sym typeface="+mn-ea"/>
              </a:rPr>
              <a:t>持有</a:t>
            </a:r>
            <a:endParaRPr lang="zh-CN" altLang="en-US" dirty="0">
              <a:sym typeface="+mn-ea"/>
            </a:endParaRPr>
          </a:p>
          <a:p>
            <a:pPr indent="0">
              <a:buFont typeface="Arial" panose="020B0604020202020204" pitchFamily="34" charset="0"/>
              <a:buNone/>
            </a:pPr>
            <a:r>
              <a:rPr lang="en-US" altLang="zh-CN" dirty="0">
                <a:sym typeface="+mn-ea"/>
              </a:rPr>
              <a:t>2. </a:t>
            </a:r>
            <a:r>
              <a:rPr lang="zh-CN" altLang="en-US" dirty="0">
                <a:sym typeface="+mn-ea"/>
              </a:rPr>
              <a:t>公钥这发布到网络中，任何人都可以</a:t>
            </a:r>
            <a:r>
              <a:rPr lang="zh-CN" altLang="en-US" dirty="0">
                <a:sym typeface="+mn-ea"/>
              </a:rPr>
              <a:t>获取</a:t>
            </a:r>
            <a:endParaRPr lang="zh-CN" altLang="en-US" dirty="0">
              <a:sym typeface="+mn-ea"/>
            </a:endParaRPr>
          </a:p>
          <a:p>
            <a:pPr indent="0">
              <a:buFont typeface="Arial" panose="020B0604020202020204" pitchFamily="34" charset="0"/>
              <a:buNone/>
            </a:pPr>
            <a:r>
              <a:rPr lang="en-US" altLang="zh-CN" dirty="0">
                <a:sym typeface="+mn-ea"/>
              </a:rPr>
              <a:t>3. </a:t>
            </a:r>
            <a:r>
              <a:rPr lang="zh-CN" altLang="en-US" dirty="0">
                <a:sym typeface="+mn-ea"/>
              </a:rPr>
              <a:t>私钥</a:t>
            </a:r>
            <a:r>
              <a:rPr lang="zh-CN" altLang="en-US" dirty="0">
                <a:sym typeface="+mn-ea"/>
              </a:rPr>
              <a:t>的持有者，可以在发布任何信息的同时，附带上对该信息的</a:t>
            </a:r>
            <a:r>
              <a:rPr lang="zh-CN" altLang="en-US" dirty="0">
                <a:sym typeface="+mn-ea"/>
              </a:rPr>
              <a:t>签名</a:t>
            </a:r>
            <a:endParaRPr lang="zh-CN" altLang="en-US" dirty="0">
              <a:sym typeface="+mn-ea"/>
            </a:endParaRPr>
          </a:p>
          <a:p>
            <a:pPr indent="0">
              <a:buFont typeface="Arial" panose="020B0604020202020204" pitchFamily="34" charset="0"/>
              <a:buNone/>
            </a:pPr>
            <a:r>
              <a:rPr lang="en-US" altLang="zh-CN" dirty="0">
                <a:sym typeface="+mn-ea"/>
              </a:rPr>
              <a:t>4. </a:t>
            </a:r>
            <a:r>
              <a:rPr lang="zh-CN" altLang="en-US" dirty="0">
                <a:sym typeface="+mn-ea"/>
              </a:rPr>
              <a:t>公钥的持有者，可以使用公钥对信息的签名进行校验，以确定该信息的确是由私钥的持有者发出</a:t>
            </a:r>
            <a:r>
              <a:rPr lang="zh-CN" altLang="en-US" dirty="0">
                <a:sym typeface="+mn-ea"/>
              </a:rPr>
              <a:t>的</a:t>
            </a:r>
            <a:endParaRPr lang="zh-CN" altLang="en-US" dirty="0">
              <a:sym typeface="+mn-ea"/>
            </a:endParaRPr>
          </a:p>
          <a:p>
            <a:pPr indent="0">
              <a:buFont typeface="Arial" panose="020B0604020202020204" pitchFamily="34" charset="0"/>
              <a:buNone/>
            </a:pPr>
            <a:r>
              <a:rPr lang="en-US" altLang="zh-CN" dirty="0">
                <a:sym typeface="+mn-ea"/>
              </a:rPr>
              <a:t>5. </a:t>
            </a:r>
            <a:r>
              <a:rPr lang="zh-CN" altLang="en-US" dirty="0">
                <a:sym typeface="+mn-ea"/>
              </a:rPr>
              <a:t>任何人修改了信息内容，都会导致签名验证</a:t>
            </a:r>
            <a:r>
              <a:rPr lang="zh-CN" altLang="en-US" dirty="0">
                <a:sym typeface="+mn-ea"/>
              </a:rPr>
              <a:t>不通过</a:t>
            </a:r>
            <a:endParaRPr lang="zh-CN" altLang="en-US" dirty="0">
              <a:sym typeface="+mn-ea"/>
            </a:endParaRPr>
          </a:p>
          <a:p>
            <a:pPr indent="0">
              <a:buFont typeface="Arial" panose="020B0604020202020204" pitchFamily="34" charset="0"/>
              <a:buNone/>
            </a:pPr>
            <a:r>
              <a:rPr lang="en-US" altLang="zh-CN" dirty="0">
                <a:sym typeface="+mn-ea"/>
              </a:rPr>
              <a:t>6. </a:t>
            </a:r>
            <a:r>
              <a:rPr lang="zh-CN" altLang="en-US" dirty="0">
                <a:sym typeface="+mn-ea"/>
              </a:rPr>
              <a:t>因为私钥的持有是私密的，所以也没有人能够为篡改后的信息伪造一个新的</a:t>
            </a:r>
            <a:r>
              <a:rPr lang="zh-CN" altLang="en-US" dirty="0">
                <a:sym typeface="+mn-ea"/>
              </a:rPr>
              <a:t>合法签名</a:t>
            </a:r>
            <a:endParaRPr lang="zh-CN" altLang="en-US" dirty="0">
              <a:sym typeface="+mn-ea"/>
            </a:endParaRPr>
          </a:p>
          <a:p>
            <a:pPr indent="0">
              <a:buFont typeface="Arial" panose="020B0604020202020204" pitchFamily="34" charset="0"/>
              <a:buNone/>
            </a:pPr>
            <a:r>
              <a:rPr lang="zh-CN" altLang="en-US" dirty="0">
                <a:sym typeface="+mn-ea"/>
              </a:rPr>
              <a:t>签名功能，使得网络通信中的传递的信息不可篡改，且可信。</a:t>
            </a:r>
            <a:endParaRPr lang="zh-CN" altLang="en-US" dirty="0">
              <a:sym typeface="+mn-ea"/>
            </a:endParaRPr>
          </a:p>
          <a:p>
            <a:pPr indent="0">
              <a:buFont typeface="Arial" panose="020B0604020202020204" pitchFamily="34" charset="0"/>
              <a:buNone/>
            </a:pPr>
            <a:r>
              <a:rPr lang="zh-CN" altLang="en-US" dirty="0">
                <a:sym typeface="+mn-ea"/>
              </a:rPr>
              <a:t>同时也可以达到</a:t>
            </a:r>
            <a:r>
              <a:rPr lang="zh-CN" altLang="en-US" dirty="0"/>
              <a:t>身份验证的目的，因为私钥持有人，可以通过签名来证明自己是这个</a:t>
            </a:r>
            <a:r>
              <a:rPr lang="en-US" altLang="zh-CN" dirty="0"/>
              <a:t> </a:t>
            </a:r>
            <a:r>
              <a:rPr lang="zh-CN" altLang="en-US" dirty="0"/>
              <a:t>公私钥对</a:t>
            </a:r>
            <a:r>
              <a:rPr lang="en-US" altLang="zh-CN" dirty="0"/>
              <a:t> </a:t>
            </a:r>
            <a:r>
              <a:rPr lang="zh-CN" altLang="en-US" dirty="0"/>
              <a:t>的所有人。</a:t>
            </a:r>
            <a:endParaRPr lang="zh-CN" altLang="en-US" dirty="0"/>
          </a:p>
          <a:p>
            <a:pPr indent="0">
              <a:buFont typeface="Arial" panose="020B0604020202020204" pitchFamily="34" charset="0"/>
              <a:buNone/>
            </a:pPr>
            <a:r>
              <a:rPr lang="zh-CN" altLang="en-US" dirty="0"/>
              <a:t>如果把公钥看作银行卡的卡号，私钥就是银行卡的密码。这构建了区块链当中的</a:t>
            </a:r>
            <a:r>
              <a:rPr lang="zh-CN" altLang="en-US" dirty="0"/>
              <a:t>所有权证明体系。</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US" altLang="zh-CN" dirty="0"/>
              <a:t>6min</a:t>
            </a:r>
            <a:endParaRPr lang="en-US" altLang="zh-CN" dirty="0"/>
          </a:p>
          <a:p>
            <a:pPr indent="0">
              <a:buFont typeface="Arial" panose="020B0604020202020204" pitchFamily="34" charset="0"/>
              <a:buNone/>
            </a:pPr>
            <a:endParaRPr lang="en-US" altLang="zh-CN" b="1" dirty="0"/>
          </a:p>
          <a:p>
            <a:pPr indent="0">
              <a:buFont typeface="Arial" panose="020B0604020202020204" pitchFamily="34" charset="0"/>
              <a:buNone/>
            </a:pPr>
            <a:r>
              <a:rPr lang="en-US" altLang="zh-CN" b="1" dirty="0"/>
              <a:t>1. </a:t>
            </a:r>
            <a:r>
              <a:rPr lang="zh-CN" altLang="en-US" b="1" dirty="0"/>
              <a:t>抛出</a:t>
            </a:r>
            <a:r>
              <a:rPr lang="en-US" altLang="zh-CN" b="1" dirty="0"/>
              <a:t>hash</a:t>
            </a:r>
            <a:r>
              <a:rPr lang="zh-CN" altLang="en-US" b="1" dirty="0"/>
              <a:t>算法的定义</a:t>
            </a:r>
            <a:endParaRPr lang="zh-CN" altLang="en-US" b="1" dirty="0"/>
          </a:p>
          <a:p>
            <a:pPr indent="0">
              <a:buFont typeface="Arial" panose="020B0604020202020204" pitchFamily="34" charset="0"/>
              <a:buNone/>
            </a:pPr>
            <a:r>
              <a:rPr lang="en-US" altLang="zh-CN" dirty="0"/>
              <a:t>Hash</a:t>
            </a:r>
            <a:r>
              <a:rPr lang="zh-CN" altLang="en-US" dirty="0"/>
              <a:t>算法的作用，是将任意大小的输入数据映射到一个固定大小的散列空间当中。</a:t>
            </a:r>
            <a:endParaRPr lang="zh-CN" altLang="en-US" dirty="0"/>
          </a:p>
          <a:p>
            <a:pPr indent="0">
              <a:buFont typeface="Arial" panose="020B0604020202020204" pitchFamily="34" charset="0"/>
              <a:buNone/>
            </a:pPr>
            <a:endParaRPr lang="zh-CN" altLang="en-US" b="1" dirty="0"/>
          </a:p>
          <a:p>
            <a:pPr indent="0">
              <a:buFont typeface="Arial" panose="020B0604020202020204" pitchFamily="34" charset="0"/>
              <a:buNone/>
            </a:pPr>
            <a:r>
              <a:rPr lang="en-US" altLang="zh-CN" b="1" dirty="0"/>
              <a:t>2. </a:t>
            </a:r>
            <a:r>
              <a:rPr lang="zh-CN" altLang="en-US" b="1" dirty="0"/>
              <a:t>介绍比特币和以太坊使用的</a:t>
            </a:r>
            <a:r>
              <a:rPr lang="en-US" altLang="zh-CN" b="1" dirty="0"/>
              <a:t>Hash</a:t>
            </a:r>
            <a:r>
              <a:rPr lang="zh-CN" altLang="en-US" b="1" dirty="0"/>
              <a:t>算法</a:t>
            </a:r>
            <a:endParaRPr lang="zh-CN" altLang="en-US" b="1" dirty="0"/>
          </a:p>
          <a:p>
            <a:pPr indent="0">
              <a:buFont typeface="Arial" panose="020B0604020202020204" pitchFamily="34" charset="0"/>
              <a:buNone/>
            </a:pPr>
            <a:r>
              <a:rPr lang="zh-CN" altLang="en-US" dirty="0"/>
              <a:t>都是将数据映射到一个</a:t>
            </a:r>
            <a:r>
              <a:rPr lang="en-US" altLang="zh-CN" dirty="0"/>
              <a:t>2**256</a:t>
            </a:r>
            <a:r>
              <a:rPr lang="zh-CN" altLang="en-US" dirty="0"/>
              <a:t>大小的空间当中，最终体现为，任意一个输入数据都会被映射为一个长度为</a:t>
            </a:r>
            <a:r>
              <a:rPr lang="en-US" altLang="zh-CN" dirty="0"/>
              <a:t>32</a:t>
            </a:r>
            <a:r>
              <a:rPr lang="zh-CN" altLang="en-US" dirty="0"/>
              <a:t>的</a:t>
            </a:r>
            <a:r>
              <a:rPr lang="en-US" altLang="zh-CN" dirty="0"/>
              <a:t>bytes</a:t>
            </a:r>
            <a:r>
              <a:rPr lang="zh-CN" altLang="en-US" dirty="0"/>
              <a:t>。至于为什么长度是</a:t>
            </a:r>
            <a:r>
              <a:rPr lang="en-US" altLang="zh-CN" dirty="0"/>
              <a:t>32</a:t>
            </a:r>
            <a:r>
              <a:rPr lang="zh-CN" altLang="en-US" dirty="0"/>
              <a:t>，则是一个</a:t>
            </a:r>
            <a:r>
              <a:rPr lang="en-US" altLang="zh-CN" dirty="0"/>
              <a:t>byte</a:t>
            </a:r>
            <a:r>
              <a:rPr lang="zh-CN" altLang="en-US" dirty="0"/>
              <a:t>是</a:t>
            </a:r>
            <a:r>
              <a:rPr lang="en-US" altLang="zh-CN" dirty="0"/>
              <a:t>8 bit</a:t>
            </a:r>
            <a:r>
              <a:rPr lang="zh-CN" altLang="en-US" dirty="0"/>
              <a:t>。所以</a:t>
            </a:r>
            <a:r>
              <a:rPr lang="en-US" altLang="zh-CN" dirty="0"/>
              <a:t>8*32</a:t>
            </a:r>
            <a:r>
              <a:rPr lang="zh-CN" altLang="en-US" dirty="0"/>
              <a:t>就是</a:t>
            </a:r>
            <a:r>
              <a:rPr lang="en-US" altLang="zh-CN" dirty="0"/>
              <a:t>256</a:t>
            </a:r>
            <a:r>
              <a:rPr lang="zh-CN" altLang="en-US" dirty="0"/>
              <a:t>个</a:t>
            </a:r>
            <a:r>
              <a:rPr lang="en-US" altLang="zh-CN" dirty="0"/>
              <a:t>bit</a:t>
            </a:r>
            <a:r>
              <a:rPr lang="zh-CN" altLang="en-US" dirty="0"/>
              <a:t>了。</a:t>
            </a:r>
            <a:endParaRPr lang="zh-CN" altLang="en-US" dirty="0"/>
          </a:p>
          <a:p>
            <a:pPr indent="0">
              <a:buFont typeface="Arial" panose="020B0604020202020204" pitchFamily="34" charset="0"/>
              <a:buNone/>
            </a:pPr>
            <a:endParaRPr lang="zh-CN" altLang="en-US" b="1" dirty="0"/>
          </a:p>
          <a:p>
            <a:pPr indent="0">
              <a:buFont typeface="Arial" panose="020B0604020202020204" pitchFamily="34" charset="0"/>
              <a:buNone/>
            </a:pPr>
            <a:r>
              <a:rPr lang="en-US" altLang="zh-CN" b="1" dirty="0"/>
              <a:t>3. </a:t>
            </a:r>
            <a:r>
              <a:rPr lang="zh-CN" altLang="en-US" b="1" dirty="0"/>
              <a:t>介绍三个特性</a:t>
            </a:r>
            <a:endParaRPr lang="zh-CN" altLang="en-US" b="1" dirty="0"/>
          </a:p>
          <a:p>
            <a:pPr indent="0">
              <a:buFont typeface="Arial" panose="020B0604020202020204" pitchFamily="34" charset="0"/>
              <a:buNone/>
            </a:pPr>
            <a:r>
              <a:rPr lang="en-US" altLang="zh-CN" b="1" dirty="0"/>
              <a:t>(1) </a:t>
            </a:r>
            <a:r>
              <a:rPr lang="zh-CN" altLang="en-US" b="1" dirty="0"/>
              <a:t>冲突容忍性</a:t>
            </a:r>
            <a:endParaRPr lang="zh-CN" altLang="en-US" b="1" dirty="0"/>
          </a:p>
          <a:p>
            <a:pPr indent="0">
              <a:buFont typeface="Arial" panose="020B0604020202020204" pitchFamily="34" charset="0"/>
              <a:buNone/>
            </a:pPr>
            <a:r>
              <a:rPr lang="zh-CN" altLang="en-US" dirty="0"/>
              <a:t>主要指</a:t>
            </a:r>
            <a:r>
              <a:rPr lang="en-US" altLang="zh-CN" dirty="0"/>
              <a:t> Hash </a:t>
            </a:r>
            <a:r>
              <a:rPr lang="zh-CN" altLang="en-US" dirty="0"/>
              <a:t>碰撞。</a:t>
            </a:r>
            <a:r>
              <a:rPr lang="en-US" altLang="zh-CN" dirty="0"/>
              <a:t>Hash </a:t>
            </a:r>
            <a:r>
              <a:rPr lang="zh-CN" altLang="en-US" dirty="0"/>
              <a:t>算法是由输入</a:t>
            </a:r>
            <a:r>
              <a:rPr lang="en-US" altLang="zh-CN" dirty="0"/>
              <a:t>x</a:t>
            </a:r>
            <a:r>
              <a:rPr lang="zh-CN" altLang="en-US" dirty="0"/>
              <a:t>，得到输出</a:t>
            </a:r>
            <a:r>
              <a:rPr lang="en-US" altLang="zh-CN" dirty="0"/>
              <a:t>H(x)</a:t>
            </a:r>
            <a:r>
              <a:rPr lang="zh-CN" altLang="en-US" dirty="0"/>
              <a:t>。如果</a:t>
            </a:r>
            <a:r>
              <a:rPr lang="en-US" altLang="zh-CN" dirty="0"/>
              <a:t>x!=y</a:t>
            </a:r>
            <a:r>
              <a:rPr lang="zh-CN" altLang="en-US" dirty="0"/>
              <a:t>，但</a:t>
            </a:r>
            <a:r>
              <a:rPr lang="en-US" altLang="zh-CN" dirty="0"/>
              <a:t>H(x) == H(y)</a:t>
            </a:r>
            <a:r>
              <a:rPr lang="zh-CN" altLang="en-US" dirty="0"/>
              <a:t>，那么我们把这种情况叫做</a:t>
            </a:r>
            <a:r>
              <a:rPr lang="en-US" altLang="zh-CN" dirty="0"/>
              <a:t>Hash</a:t>
            </a:r>
            <a:r>
              <a:rPr lang="zh-CN" altLang="en-US" dirty="0"/>
              <a:t>碰撞。</a:t>
            </a:r>
            <a:endParaRPr lang="zh-CN" altLang="en-US" dirty="0"/>
          </a:p>
          <a:p>
            <a:pPr indent="0">
              <a:buFont typeface="Arial" panose="020B0604020202020204" pitchFamily="34" charset="0"/>
              <a:buNone/>
            </a:pPr>
            <a:r>
              <a:rPr lang="zh-CN" altLang="en-US" dirty="0"/>
              <a:t>其实，从理论上来说，没有</a:t>
            </a:r>
            <a:r>
              <a:rPr lang="en-US" altLang="zh-CN" dirty="0"/>
              <a:t>Hash</a:t>
            </a:r>
            <a:r>
              <a:rPr lang="zh-CN" altLang="en-US" dirty="0"/>
              <a:t>算法能做到完全避免</a:t>
            </a:r>
            <a:r>
              <a:rPr lang="en-US" altLang="zh-CN" dirty="0"/>
              <a:t>Hash</a:t>
            </a:r>
            <a:r>
              <a:rPr lang="zh-CN" altLang="en-US" dirty="0"/>
              <a:t>碰撞。</a:t>
            </a:r>
            <a:endParaRPr lang="zh-CN" altLang="en-US" dirty="0"/>
          </a:p>
          <a:p>
            <a:pPr indent="0">
              <a:buFont typeface="Arial" panose="020B0604020202020204" pitchFamily="34" charset="0"/>
              <a:buNone/>
            </a:pPr>
            <a:r>
              <a:rPr lang="zh-CN" altLang="en-US" dirty="0"/>
              <a:t>因为我们的输出空间是有限的，而输入空间可以视作无限的，将数据从一个较大的输入空间映射到一个较小的输出空间，根据鸽笼原理，就必定存在两个不同输入映射到同一个输出位上。</a:t>
            </a:r>
            <a:endParaRPr lang="en-US" altLang="zh-CN" dirty="0"/>
          </a:p>
          <a:p>
            <a:pPr indent="0">
              <a:buFont typeface="Arial" panose="020B0604020202020204" pitchFamily="34" charset="0"/>
              <a:buNone/>
            </a:pPr>
            <a:r>
              <a:rPr lang="zh-CN" altLang="en-US" dirty="0"/>
              <a:t>而冲突容忍性指的是，该</a:t>
            </a:r>
            <a:r>
              <a:rPr lang="en-US" altLang="zh-CN" dirty="0"/>
              <a:t>Hash</a:t>
            </a:r>
            <a:r>
              <a:rPr lang="zh-CN" altLang="en-US" dirty="0"/>
              <a:t>算法不具备一个行之有效的方式去人为的制造</a:t>
            </a:r>
            <a:r>
              <a:rPr lang="en-US" altLang="zh-CN" dirty="0"/>
              <a:t>Hash</a:t>
            </a:r>
            <a:r>
              <a:rPr lang="zh-CN" altLang="en-US" dirty="0"/>
              <a:t>碰撞即可。</a:t>
            </a:r>
            <a:endParaRPr lang="zh-CN" altLang="en-US" dirty="0"/>
          </a:p>
          <a:p>
            <a:pPr indent="0">
              <a:buFont typeface="Arial" panose="020B0604020202020204" pitchFamily="34" charset="0"/>
              <a:buNone/>
            </a:pPr>
            <a:r>
              <a:rPr lang="zh-CN" altLang="en-US" dirty="0"/>
              <a:t>很多时候，我们认为，只要输入到输出的映射是均匀分布的，并且输出空间也足够大，该</a:t>
            </a:r>
            <a:r>
              <a:rPr lang="en-US" altLang="zh-CN" dirty="0"/>
              <a:t>Hash</a:t>
            </a:r>
            <a:r>
              <a:rPr lang="zh-CN" altLang="en-US" dirty="0"/>
              <a:t>算法发生碰撞的概率</a:t>
            </a:r>
            <a:r>
              <a:rPr lang="zh-CN" altLang="en-US" dirty="0"/>
              <a:t>就微乎其微。</a:t>
            </a:r>
            <a:endParaRPr lang="zh-CN" altLang="en-US" dirty="0"/>
          </a:p>
          <a:p>
            <a:pPr indent="0">
              <a:buFont typeface="Arial" panose="020B0604020202020204" pitchFamily="34" charset="0"/>
              <a:buNone/>
            </a:pPr>
            <a:r>
              <a:rPr lang="zh-CN" altLang="en-US" dirty="0"/>
              <a:t>很难</a:t>
            </a:r>
            <a:r>
              <a:rPr lang="zh-CN" altLang="en-US" dirty="0"/>
              <a:t>真正从数理上去证明一个</a:t>
            </a:r>
            <a:r>
              <a:rPr lang="en-US" altLang="zh-CN" dirty="0"/>
              <a:t>Hash</a:t>
            </a:r>
            <a:r>
              <a:rPr lang="zh-CN" altLang="en-US" dirty="0"/>
              <a:t>算法的稳定性，很多时候我们只能通过长时间的工程实践去证明一个</a:t>
            </a:r>
            <a:r>
              <a:rPr lang="en-US" altLang="zh-CN" dirty="0"/>
              <a:t>Hash</a:t>
            </a:r>
            <a:r>
              <a:rPr lang="zh-CN" altLang="en-US" dirty="0"/>
              <a:t>算法的稳定性。</a:t>
            </a:r>
            <a:endParaRPr lang="zh-CN" altLang="en-US" dirty="0"/>
          </a:p>
          <a:p>
            <a:pPr indent="0">
              <a:buFont typeface="Arial" panose="020B0604020202020204" pitchFamily="34" charset="0"/>
              <a:buNone/>
            </a:pPr>
            <a:r>
              <a:rPr lang="zh-CN" altLang="en-US" dirty="0"/>
              <a:t>像</a:t>
            </a:r>
            <a:r>
              <a:rPr lang="en-US" altLang="zh-CN" dirty="0"/>
              <a:t>MD5</a:t>
            </a:r>
            <a:r>
              <a:rPr lang="zh-CN" altLang="en-US" dirty="0"/>
              <a:t>算法曾经也被认为是具备冲突容忍性的，但是在长时间的工程实践中发生了</a:t>
            </a:r>
            <a:r>
              <a:rPr lang="en-US" altLang="zh-CN" dirty="0"/>
              <a:t>Hash</a:t>
            </a:r>
            <a:r>
              <a:rPr lang="zh-CN" altLang="en-US" dirty="0"/>
              <a:t>碰撞。</a:t>
            </a:r>
            <a:endParaRPr lang="zh-CN" altLang="en-US" dirty="0"/>
          </a:p>
          <a:p>
            <a:pPr indent="0">
              <a:buFont typeface="Arial" panose="020B0604020202020204" pitchFamily="34" charset="0"/>
              <a:buNone/>
            </a:pPr>
            <a:r>
              <a:rPr lang="en-US" altLang="zh-CN" dirty="0">
                <a:highlight>
                  <a:srgbClr val="FFFF00"/>
                </a:highlight>
              </a:rPr>
              <a:t>(</a:t>
            </a:r>
            <a:r>
              <a:rPr lang="zh-CN" altLang="en-US" dirty="0">
                <a:highlight>
                  <a:srgbClr val="FFFF00"/>
                </a:highlight>
              </a:rPr>
              <a:t>这里可以举一个信息摘要的例子，如何通过信息摘要，判断明文是否被篡改，比如第三方存储文件，</a:t>
            </a:r>
            <a:r>
              <a:rPr lang="zh-CN" altLang="en-US" dirty="0">
                <a:highlight>
                  <a:srgbClr val="FFFF00"/>
                </a:highlight>
              </a:rPr>
              <a:t>自己只需要保管好</a:t>
            </a:r>
            <a:r>
              <a:rPr lang="en-US" altLang="zh-CN" dirty="0">
                <a:highlight>
                  <a:srgbClr val="FFFF00"/>
                </a:highlight>
              </a:rPr>
              <a:t>hash</a:t>
            </a:r>
            <a:r>
              <a:rPr lang="zh-CN" altLang="en-US" dirty="0">
                <a:highlight>
                  <a:srgbClr val="FFFF00"/>
                </a:highlight>
              </a:rPr>
              <a:t>摘要，就可以验证托管的文件是否被篡改过</a:t>
            </a:r>
            <a:r>
              <a:rPr lang="en-US" altLang="zh-CN" dirty="0">
                <a:highlight>
                  <a:srgbClr val="FFFF00"/>
                </a:highlight>
              </a:rPr>
              <a:t>)</a:t>
            </a:r>
            <a:endParaRPr lang="zh-CN" altLang="en-US" dirty="0">
              <a:highlight>
                <a:srgbClr val="FFFF00"/>
              </a:highlight>
            </a:endParaRPr>
          </a:p>
          <a:p>
            <a:pPr indent="0">
              <a:buFont typeface="Arial" panose="020B0604020202020204" pitchFamily="34" charset="0"/>
              <a:buNone/>
            </a:pPr>
            <a:endParaRPr lang="en-US" altLang="zh-CN" dirty="0"/>
          </a:p>
          <a:p>
            <a:pPr indent="0">
              <a:buFont typeface="Arial" panose="020B0604020202020204" pitchFamily="34" charset="0"/>
              <a:buNone/>
            </a:pPr>
            <a:r>
              <a:rPr lang="en-US" altLang="zh-CN" b="1" dirty="0"/>
              <a:t>(2) </a:t>
            </a:r>
            <a:r>
              <a:rPr lang="zh-CN" altLang="en-US" b="1" dirty="0">
                <a:sym typeface="+mn-ea"/>
              </a:rPr>
              <a:t>隐蔽性</a:t>
            </a:r>
            <a:endParaRPr lang="zh-CN" altLang="en-US" b="1" dirty="0">
              <a:sym typeface="+mn-ea"/>
            </a:endParaRPr>
          </a:p>
          <a:p>
            <a:pPr indent="0">
              <a:buFont typeface="Arial" panose="020B0604020202020204" pitchFamily="34" charset="0"/>
              <a:buNone/>
            </a:pPr>
            <a:r>
              <a:rPr lang="zh-CN" altLang="en-US" dirty="0">
                <a:sym typeface="+mn-ea"/>
              </a:rPr>
              <a:t>也指计算的过程不可逆性。即我们可以轻易地从输入</a:t>
            </a:r>
            <a:r>
              <a:rPr lang="en-US" altLang="zh-CN" dirty="0">
                <a:sym typeface="+mn-ea"/>
              </a:rPr>
              <a:t>X</a:t>
            </a:r>
            <a:r>
              <a:rPr lang="zh-CN" altLang="en-US" dirty="0">
                <a:sym typeface="+mn-ea"/>
              </a:rPr>
              <a:t>，计算得到输出</a:t>
            </a:r>
            <a:r>
              <a:rPr lang="en-US" altLang="zh-CN" dirty="0">
                <a:sym typeface="+mn-ea"/>
              </a:rPr>
              <a:t>H(x)</a:t>
            </a:r>
            <a:r>
              <a:rPr lang="zh-CN" altLang="en-US" dirty="0">
                <a:sym typeface="+mn-ea"/>
              </a:rPr>
              <a:t>，但无法从输出</a:t>
            </a:r>
            <a:r>
              <a:rPr lang="en-US" altLang="zh-CN" dirty="0">
                <a:sym typeface="+mn-ea"/>
              </a:rPr>
              <a:t>H(X)</a:t>
            </a:r>
            <a:r>
              <a:rPr lang="zh-CN" altLang="en-US" dirty="0">
                <a:sym typeface="+mn-ea"/>
              </a:rPr>
              <a:t>反推得到</a:t>
            </a:r>
            <a:r>
              <a:rPr lang="en-US" altLang="zh-CN" dirty="0">
                <a:sym typeface="+mn-ea"/>
              </a:rPr>
              <a:t>X</a:t>
            </a:r>
            <a:r>
              <a:rPr lang="zh-CN" altLang="en-US" dirty="0">
                <a:sym typeface="+mn-ea"/>
              </a:rPr>
              <a:t>。这样我们就可以认为输出不会透露任何与输入相关的信息。</a:t>
            </a:r>
            <a:endParaRPr lang="zh-CN" altLang="en-US" dirty="0">
              <a:sym typeface="+mn-ea"/>
            </a:endParaRPr>
          </a:p>
          <a:p>
            <a:pPr indent="0">
              <a:buFont typeface="Arial" panose="020B0604020202020204" pitchFamily="34" charset="0"/>
              <a:buNone/>
            </a:pPr>
            <a:r>
              <a:rPr lang="zh-CN" altLang="en-US" dirty="0">
                <a:sym typeface="+mn-ea"/>
              </a:rPr>
              <a:t>这样如果想要知道密文</a:t>
            </a:r>
            <a:r>
              <a:rPr lang="en-US" altLang="zh-CN" dirty="0">
                <a:sym typeface="+mn-ea"/>
              </a:rPr>
              <a:t>H(X)</a:t>
            </a:r>
            <a:r>
              <a:rPr lang="zh-CN" altLang="en-US" dirty="0">
                <a:sym typeface="+mn-ea"/>
              </a:rPr>
              <a:t>代表明文</a:t>
            </a:r>
            <a:r>
              <a:rPr lang="en-US" altLang="zh-CN" dirty="0">
                <a:sym typeface="+mn-ea"/>
              </a:rPr>
              <a:t>X</a:t>
            </a:r>
            <a:r>
              <a:rPr lang="zh-CN" altLang="en-US" dirty="0">
                <a:sym typeface="+mn-ea"/>
              </a:rPr>
              <a:t>，我们就只能通过暴力破解的方式，去遍历所有可能的明文，进行</a:t>
            </a:r>
            <a:r>
              <a:rPr lang="en-US" altLang="zh-CN" dirty="0">
                <a:sym typeface="+mn-ea"/>
              </a:rPr>
              <a:t>Hash</a:t>
            </a:r>
            <a:r>
              <a:rPr lang="zh-CN" altLang="en-US" dirty="0">
                <a:sym typeface="+mn-ea"/>
              </a:rPr>
              <a:t>计算后，</a:t>
            </a:r>
            <a:r>
              <a:rPr lang="zh-CN" altLang="en-US" dirty="0">
                <a:sym typeface="+mn-ea"/>
              </a:rPr>
              <a:t>匹配结果。</a:t>
            </a:r>
            <a:endParaRPr lang="zh-CN" altLang="en-US" dirty="0">
              <a:sym typeface="+mn-ea"/>
            </a:endParaRPr>
          </a:p>
          <a:p>
            <a:pPr indent="0">
              <a:buFont typeface="Arial" panose="020B0604020202020204" pitchFamily="34" charset="0"/>
              <a:buNone/>
            </a:pPr>
            <a:r>
              <a:rPr lang="zh-CN" altLang="en-US" dirty="0">
                <a:sym typeface="+mn-ea"/>
              </a:rPr>
              <a:t>所以在一些明文范围有限的场景下，为了防止破解，我们会引入随机数</a:t>
            </a:r>
            <a:r>
              <a:rPr lang="en-US" altLang="zh-CN" dirty="0">
                <a:sym typeface="+mn-ea"/>
              </a:rPr>
              <a:t>nonce</a:t>
            </a:r>
            <a:r>
              <a:rPr lang="zh-CN" altLang="en-US" dirty="0">
                <a:sym typeface="+mn-ea"/>
              </a:rPr>
              <a:t>的设计，也就是在明文后随意拼接上一串随机数后，再进行</a:t>
            </a:r>
            <a:r>
              <a:rPr lang="en-US" altLang="zh-CN" dirty="0">
                <a:sym typeface="+mn-ea"/>
              </a:rPr>
              <a:t>hash</a:t>
            </a:r>
            <a:r>
              <a:rPr lang="zh-CN" altLang="en-US" dirty="0">
                <a:sym typeface="+mn-ea"/>
              </a:rPr>
              <a:t>计算。这种方式也</a:t>
            </a:r>
            <a:r>
              <a:rPr lang="zh-CN" altLang="en-US" dirty="0">
                <a:sym typeface="+mn-ea"/>
              </a:rPr>
              <a:t>可以理解为变相的把明文的取值空间放大</a:t>
            </a:r>
            <a:r>
              <a:rPr lang="zh-CN" altLang="en-US" dirty="0">
                <a:sym typeface="+mn-ea"/>
              </a:rPr>
              <a:t>了。</a:t>
            </a:r>
            <a:endParaRPr lang="zh-CN" altLang="en-US" dirty="0">
              <a:sym typeface="+mn-ea"/>
            </a:endParaRPr>
          </a:p>
          <a:p>
            <a:pPr indent="0">
              <a:buFont typeface="Arial" panose="020B0604020202020204" pitchFamily="34" charset="0"/>
              <a:buNone/>
            </a:pPr>
            <a:r>
              <a:rPr lang="zh-CN" altLang="en-US" dirty="0">
                <a:highlight>
                  <a:srgbClr val="FFFF00"/>
                </a:highlight>
                <a:sym typeface="+mn-ea"/>
              </a:rPr>
              <a:t>加密承诺，股票预测的例子：提前发布预测的密文，后续再发布明文，明文和密文匹配，表明自己的预测正确。先发布后揭示，这种模式，还有很多的应用场景。</a:t>
            </a:r>
            <a:endParaRPr lang="zh-CN" altLang="en-US" dirty="0">
              <a:highlight>
                <a:srgbClr val="FFFF00"/>
              </a:highlight>
              <a:sym typeface="+mn-ea"/>
            </a:endParaRPr>
          </a:p>
          <a:p>
            <a:pPr indent="0">
              <a:buFont typeface="Arial" panose="020B0604020202020204" pitchFamily="34" charset="0"/>
              <a:buNone/>
            </a:pPr>
            <a:endParaRPr lang="zh-CN" altLang="en-US" dirty="0">
              <a:sym typeface="+mn-ea"/>
            </a:endParaRPr>
          </a:p>
          <a:p>
            <a:pPr indent="0">
              <a:buFont typeface="Arial" panose="020B0604020202020204" pitchFamily="34" charset="0"/>
              <a:buNone/>
            </a:pPr>
            <a:r>
              <a:rPr lang="en-US" altLang="zh-CN" b="1" dirty="0"/>
              <a:t>(3) </a:t>
            </a:r>
            <a:r>
              <a:rPr lang="zh-CN" altLang="en-US" b="1" dirty="0"/>
              <a:t>不可预测性</a:t>
            </a:r>
            <a:endParaRPr lang="zh-CN" altLang="en-US" b="1" dirty="0"/>
          </a:p>
          <a:p>
            <a:pPr indent="0">
              <a:buFont typeface="Arial" panose="020B0604020202020204" pitchFamily="34" charset="0"/>
              <a:buNone/>
            </a:pPr>
            <a:r>
              <a:rPr lang="zh-CN" altLang="en-US" dirty="0"/>
              <a:t>具备以上两个性质，就已经是可行的Hash算法了，但是比特币因为其特有的POW共识机制，所以还要求了一个新的性质Puzzle Friendly。</a:t>
            </a:r>
            <a:endParaRPr lang="zh-CN" altLang="en-US" dirty="0"/>
          </a:p>
          <a:p>
            <a:pPr indent="0">
              <a:buFont typeface="Arial" panose="020B0604020202020204" pitchFamily="34" charset="0"/>
              <a:buNone/>
            </a:pPr>
            <a:r>
              <a:rPr lang="zh-CN" altLang="en-US" dirty="0"/>
              <a:t>指H(X)密文的产生是无法总结出规律性的，也就是说无法人为的去让密文的产生落在某一个范围内。</a:t>
            </a:r>
            <a:endParaRPr lang="zh-CN" altLang="en-US" dirty="0"/>
          </a:p>
          <a:p>
            <a:pPr indent="0">
              <a:buFont typeface="Arial" panose="020B0604020202020204" pitchFamily="34" charset="0"/>
              <a:buNone/>
            </a:pPr>
            <a:r>
              <a:rPr lang="zh-CN" altLang="en-US" dirty="0"/>
              <a:t>比如我们需要产生一个前五位为0的密文H(X)，我们是无法知道哪种明文X更有可能产生这种密文。这个性质构成了POW共识机制里的竞争机制的基础。</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US" altLang="zh-CN" dirty="0"/>
              <a:t>5 min</a:t>
            </a:r>
            <a:endParaRPr lang="en-US" altLang="zh-CN" dirty="0"/>
          </a:p>
          <a:p>
            <a:pPr indent="0">
              <a:buFont typeface="Arial" panose="020B0604020202020204" pitchFamily="34" charset="0"/>
              <a:buNone/>
            </a:pPr>
            <a:r>
              <a:rPr lang="zh-CN" altLang="en-US" dirty="0"/>
              <a:t>如果大家学过数据结构这门课，知道链表和树，或者说自己实现过链表和二叉树这类数据结构。</a:t>
            </a:r>
            <a:endParaRPr lang="zh-CN" altLang="en-US" dirty="0"/>
          </a:p>
          <a:p>
            <a:pPr indent="0">
              <a:buFont typeface="Arial" panose="020B0604020202020204" pitchFamily="34" charset="0"/>
              <a:buNone/>
            </a:pPr>
            <a:r>
              <a:rPr lang="zh-CN" altLang="en-US" dirty="0"/>
              <a:t>那么对于接下来，我要介绍的</a:t>
            </a:r>
            <a:r>
              <a:rPr lang="en-US" altLang="zh-CN" dirty="0"/>
              <a:t> </a:t>
            </a:r>
            <a:r>
              <a:rPr lang="zh-CN" altLang="en-US" dirty="0"/>
              <a:t>区块链</a:t>
            </a:r>
            <a:r>
              <a:rPr lang="en-US" altLang="zh-CN" dirty="0"/>
              <a:t> blockchain </a:t>
            </a:r>
            <a:r>
              <a:rPr lang="zh-CN" altLang="en-US" dirty="0"/>
              <a:t>和</a:t>
            </a:r>
            <a:r>
              <a:rPr lang="en-US" altLang="zh-CN" dirty="0"/>
              <a:t> </a:t>
            </a:r>
            <a:r>
              <a:rPr lang="zh-CN" altLang="en-US" dirty="0"/>
              <a:t>默克尔树</a:t>
            </a:r>
            <a:r>
              <a:rPr lang="en-US" altLang="zh-CN" dirty="0"/>
              <a:t> merkel tree </a:t>
            </a:r>
            <a:r>
              <a:rPr lang="zh-CN" altLang="en-US" dirty="0"/>
              <a:t>会比较眼熟。</a:t>
            </a:r>
            <a:endParaRPr lang="zh-CN" altLang="en-US" dirty="0"/>
          </a:p>
          <a:p>
            <a:pPr indent="0">
              <a:buFont typeface="Arial" panose="020B0604020202020204" pitchFamily="34" charset="0"/>
              <a:buNone/>
            </a:pPr>
            <a:r>
              <a:rPr lang="zh-CN" altLang="en-US" dirty="0"/>
              <a:t>因为其最核心的点，就是将传统数据结构当中指针，从内存指针，替换为了</a:t>
            </a:r>
            <a:r>
              <a:rPr lang="en-US" altLang="zh-CN" dirty="0"/>
              <a:t> hash </a:t>
            </a:r>
            <a:r>
              <a:rPr lang="zh-CN" altLang="en-US" dirty="0"/>
              <a:t>指针。</a:t>
            </a:r>
            <a:endParaRPr lang="zh-CN" altLang="en-US" dirty="0"/>
          </a:p>
          <a:p>
            <a:pPr indent="0">
              <a:buFont typeface="Arial" panose="020B0604020202020204" pitchFamily="34" charset="0"/>
              <a:buNone/>
            </a:pPr>
            <a:r>
              <a:rPr lang="en-US" altLang="zh-CN" dirty="0"/>
              <a:t>hash</a:t>
            </a:r>
            <a:r>
              <a:rPr lang="zh-CN" altLang="en-US" dirty="0"/>
              <a:t>刚刚讲过了，大家应该知道是什么了，他可以构建内容的摘要，证明原文内容的同时，又不需要透露原文的任何</a:t>
            </a:r>
            <a:r>
              <a:rPr lang="zh-CN" altLang="en-US" dirty="0"/>
              <a:t>具体信息。</a:t>
            </a:r>
            <a:endParaRPr lang="zh-CN" altLang="en-US" dirty="0"/>
          </a:p>
          <a:p>
            <a:pPr indent="0">
              <a:buFont typeface="Arial" panose="020B0604020202020204" pitchFamily="34" charset="0"/>
              <a:buNone/>
            </a:pPr>
            <a:r>
              <a:rPr lang="zh-CN" altLang="en-US" dirty="0"/>
              <a:t>那么内存指针和</a:t>
            </a:r>
            <a:r>
              <a:rPr lang="en-US" altLang="zh-CN" dirty="0"/>
              <a:t>hash</a:t>
            </a:r>
            <a:r>
              <a:rPr lang="zh-CN" altLang="en-US" dirty="0"/>
              <a:t>指针的区别就体现出来了</a:t>
            </a:r>
            <a:endParaRPr lang="zh-CN" altLang="en-US" dirty="0"/>
          </a:p>
          <a:p>
            <a:pPr indent="0">
              <a:buFont typeface="Arial" panose="020B0604020202020204" pitchFamily="34" charset="0"/>
              <a:buNone/>
            </a:pPr>
            <a:r>
              <a:rPr lang="en-US" altLang="zh-CN" dirty="0"/>
              <a:t>1. </a:t>
            </a:r>
            <a:r>
              <a:rPr lang="zh-CN" altLang="en-US" dirty="0"/>
              <a:t>内存指针构建的链接，是指向数据存储空间的链接，他不在意存储空间内存储的内容是什么，它只在意这个空间的位置索引。所以传统的链表和树当中节点的内容是可以随意变更的</a:t>
            </a:r>
            <a:endParaRPr lang="zh-CN" altLang="en-US" dirty="0"/>
          </a:p>
          <a:p>
            <a:pPr indent="0">
              <a:buFont typeface="Arial" panose="020B0604020202020204" pitchFamily="34" charset="0"/>
              <a:buNone/>
            </a:pPr>
            <a:r>
              <a:rPr lang="en-US" altLang="zh-CN" dirty="0"/>
              <a:t>2. </a:t>
            </a:r>
            <a:r>
              <a:rPr lang="zh-CN" altLang="en-US" dirty="0"/>
              <a:t>但是，</a:t>
            </a:r>
            <a:r>
              <a:rPr lang="en-US" altLang="zh-CN" dirty="0"/>
              <a:t>hash</a:t>
            </a:r>
            <a:r>
              <a:rPr lang="zh-CN" altLang="en-US" dirty="0"/>
              <a:t>指针构建的链接，是指向数据内容的链接，他不在意数据存储的位置在哪里，它只在意数据的内容是什么。所以这种结构中，每个节点的内容都是确定且不可修改的。</a:t>
            </a:r>
            <a:endParaRPr lang="zh-CN" altLang="en-US" dirty="0"/>
          </a:p>
          <a:p>
            <a:pPr indent="0">
              <a:buFont typeface="Arial" panose="020B0604020202020204" pitchFamily="34" charset="0"/>
              <a:buNone/>
            </a:pPr>
            <a:r>
              <a:rPr lang="zh-CN" altLang="en-US" dirty="0"/>
              <a:t> </a:t>
            </a:r>
            <a:r>
              <a:rPr lang="en-US" altLang="zh-CN" dirty="0"/>
              <a:t>   </a:t>
            </a:r>
            <a:r>
              <a:rPr lang="zh-CN" altLang="en-US" dirty="0"/>
              <a:t>因为一旦任何一个节点的内容发生变化，都会导致其对应的</a:t>
            </a:r>
            <a:r>
              <a:rPr lang="en-US" altLang="zh-CN" dirty="0"/>
              <a:t>hash</a:t>
            </a:r>
            <a:r>
              <a:rPr lang="zh-CN" altLang="en-US" dirty="0"/>
              <a:t>值发生变化。从而导致后续节点无法通过之前的</a:t>
            </a:r>
            <a:r>
              <a:rPr lang="en-US" altLang="zh-CN" dirty="0"/>
              <a:t>hash</a:t>
            </a:r>
            <a:r>
              <a:rPr lang="zh-CN" altLang="en-US" dirty="0"/>
              <a:t>指针链接到当前节点，整个链路就被破坏掉了。</a:t>
            </a:r>
            <a:endParaRPr lang="zh-CN" altLang="en-US" dirty="0"/>
          </a:p>
          <a:p>
            <a:pPr indent="0">
              <a:buFont typeface="Arial" panose="020B0604020202020204" pitchFamily="34" charset="0"/>
              <a:buNone/>
            </a:pPr>
            <a:r>
              <a:rPr lang="zh-CN" altLang="en-US" dirty="0"/>
              <a:t>听到这里，大家或许会对于，区块链为什么是不可篡改的，有了一些感受了。</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而上图这种数据结构也是区块链这个领域</a:t>
            </a:r>
            <a:r>
              <a:rPr lang="zh-CN" altLang="en-US" dirty="0"/>
              <a:t>最早的名字</a:t>
            </a:r>
            <a:r>
              <a:rPr lang="zh-CN" altLang="en-US" dirty="0"/>
              <a:t>由来。</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endParaRPr lang="en-US" altLang="zh-CN" dirty="0"/>
          </a:p>
          <a:p>
            <a:pPr indent="0">
              <a:buFont typeface="Arial" panose="020B0604020202020204" pitchFamily="34" charset="0"/>
              <a:buNone/>
            </a:pPr>
            <a:endParaRPr lang="en-US" altLang="zh-CN" dirty="0"/>
          </a:p>
          <a:p>
            <a:pPr indent="0">
              <a:buFont typeface="Arial" panose="020B0604020202020204" pitchFamily="34" charset="0"/>
              <a:buNone/>
            </a:pPr>
            <a:endParaRPr lang="en-US" altLang="zh-CN" dirty="0"/>
          </a:p>
          <a:p>
            <a:pPr indent="0">
              <a:buFont typeface="Arial" panose="020B0604020202020204" pitchFamily="34" charset="0"/>
              <a:buNone/>
            </a:pPr>
            <a:r>
              <a:rPr lang="zh-CN" altLang="en-US" dirty="0"/>
              <a:t>比特币是基于区块链的去中心化数字货币。区块链本质上就是一条通过hash指针连接起来的hash链。链上的每一个节点就是一个区块，第一个产生的区块被称为genesis block(创世区块)，每个区块由两部分组成</a:t>
            </a:r>
            <a:endParaRPr lang="zh-CN" altLang="en-US" dirty="0"/>
          </a:p>
          <a:p>
            <a:pPr indent="0">
              <a:buFont typeface="Arial" panose="020B0604020202020204" pitchFamily="34" charset="0"/>
              <a:buNone/>
            </a:pPr>
            <a:r>
              <a:rPr lang="en-US" altLang="zh-CN" dirty="0"/>
              <a:t>- </a:t>
            </a:r>
            <a:r>
              <a:rPr lang="zh-CN" altLang="en-US" dirty="0"/>
              <a:t>Block header</a:t>
            </a:r>
            <a:endParaRPr lang="zh-CN" altLang="en-US" dirty="0"/>
          </a:p>
          <a:p>
            <a:pPr indent="0">
              <a:buFont typeface="Arial" panose="020B0604020202020204" pitchFamily="34" charset="0"/>
              <a:buNone/>
            </a:pPr>
            <a:r>
              <a:rPr lang="en-US" altLang="zh-CN" dirty="0"/>
              <a:t>- </a:t>
            </a:r>
            <a:r>
              <a:rPr lang="zh-CN" altLang="en-US" dirty="0"/>
              <a:t>Block body</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en-US" altLang="zh-CN" dirty="0"/>
              <a:t>Hash</a:t>
            </a:r>
            <a:r>
              <a:rPr lang="zh-CN" altLang="en-US" dirty="0"/>
              <a:t>是对数据内容的摘要，所以由</a:t>
            </a:r>
            <a:r>
              <a:rPr lang="en-US" altLang="zh-CN" dirty="0"/>
              <a:t>Hash</a:t>
            </a:r>
            <a:r>
              <a:rPr lang="zh-CN" altLang="en-US" dirty="0"/>
              <a:t>指针构建的</a:t>
            </a:r>
            <a:r>
              <a:rPr lang="zh-CN" altLang="en-US" dirty="0"/>
              <a:t>区块链是数据内容的有序链接，所以链路中的数据都是不可篡改的，因为数据内容一旦改变，整个链路</a:t>
            </a:r>
            <a:r>
              <a:rPr lang="zh-CN" altLang="en-US" dirty="0"/>
              <a:t>就被破坏掉了。</a:t>
            </a:r>
            <a:endParaRPr lang="zh-CN" altLang="en-US" dirty="0"/>
          </a:p>
          <a:p>
            <a:pPr indent="0">
              <a:buFont typeface="Arial" panose="020B0604020202020204" pitchFamily="34" charset="0"/>
              <a:buNone/>
            </a:pPr>
            <a:r>
              <a:rPr lang="zh-CN" altLang="en-US" dirty="0"/>
              <a:t>而链表在意的是数据空间的链接，所以空间内的数据内容是什么，是否被修改都不影响，只要空间位置没</a:t>
            </a:r>
            <a:r>
              <a:rPr lang="zh-CN" altLang="en-US" dirty="0"/>
              <a:t>有发生变化</a:t>
            </a:r>
            <a:r>
              <a:rPr lang="zh-CN" altLang="en-US" dirty="0"/>
              <a:t>即可。</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en-US" altLang="zh-CN" dirty="0"/>
              <a:t>Block body </a:t>
            </a:r>
            <a:r>
              <a:rPr lang="zh-CN" altLang="en-US" dirty="0"/>
              <a:t>是区块存储的完整内容信息，其摘要会被写入到</a:t>
            </a:r>
            <a:r>
              <a:rPr lang="en-US" altLang="zh-CN" dirty="0"/>
              <a:t> Block header </a:t>
            </a:r>
            <a:r>
              <a:rPr lang="zh-CN" altLang="en-US" dirty="0"/>
              <a:t>中。而每个区块的</a:t>
            </a:r>
            <a:r>
              <a:rPr lang="en-US" altLang="zh-CN" dirty="0"/>
              <a:t> hash </a:t>
            </a:r>
            <a:r>
              <a:rPr lang="zh-CN" altLang="en-US" dirty="0"/>
              <a:t>是对</a:t>
            </a:r>
            <a:r>
              <a:rPr lang="en-US" altLang="zh-CN" dirty="0"/>
              <a:t> Block header </a:t>
            </a:r>
            <a:r>
              <a:rPr lang="zh-CN" altLang="en-US" dirty="0"/>
              <a:t>取</a:t>
            </a:r>
            <a:r>
              <a:rPr lang="en-US" altLang="zh-CN" dirty="0"/>
              <a:t> hash </a:t>
            </a:r>
            <a:r>
              <a:rPr lang="zh-CN" altLang="en-US" dirty="0"/>
              <a:t>得到的。所以可以理解为每个</a:t>
            </a:r>
            <a:r>
              <a:rPr lang="en-US" altLang="zh-CN" dirty="0"/>
              <a:t> </a:t>
            </a:r>
            <a:r>
              <a:rPr lang="en-US" altLang="zh-CN" dirty="0"/>
              <a:t>block hash </a:t>
            </a:r>
            <a:r>
              <a:rPr lang="zh-CN" altLang="en-US" dirty="0"/>
              <a:t>都是一个区块的所有信息取得的</a:t>
            </a:r>
            <a:r>
              <a:rPr lang="zh-CN" altLang="en-US" dirty="0"/>
              <a:t>摘要。</a:t>
            </a:r>
            <a:endParaRPr lang="zh-CN" altLang="en-US" dirty="0"/>
          </a:p>
          <a:p>
            <a:pPr indent="0">
              <a:buFont typeface="Arial" panose="020B0604020202020204" pitchFamily="34" charset="0"/>
              <a:buNone/>
            </a:pPr>
            <a:r>
              <a:rPr lang="zh-CN" altLang="en-US" dirty="0"/>
              <a:t>而</a:t>
            </a:r>
            <a:r>
              <a:rPr lang="en-US" altLang="zh-CN" dirty="0"/>
              <a:t> Block header </a:t>
            </a:r>
            <a:r>
              <a:rPr lang="zh-CN" altLang="en-US" dirty="0"/>
              <a:t>中除了</a:t>
            </a:r>
            <a:r>
              <a:rPr lang="en-US" altLang="zh-CN" dirty="0"/>
              <a:t> Block body </a:t>
            </a:r>
            <a:r>
              <a:rPr lang="zh-CN" altLang="en-US" dirty="0"/>
              <a:t>的信息摘要，其前一个区块的</a:t>
            </a:r>
            <a:r>
              <a:rPr lang="en-US" altLang="zh-CN" dirty="0"/>
              <a:t> hash </a:t>
            </a:r>
            <a:r>
              <a:rPr lang="zh-CN" altLang="en-US" dirty="0"/>
              <a:t>也会被作为</a:t>
            </a:r>
            <a:r>
              <a:rPr lang="en-US" altLang="zh-CN" dirty="0"/>
              <a:t> hash </a:t>
            </a:r>
            <a:r>
              <a:rPr lang="zh-CN" altLang="en-US" dirty="0"/>
              <a:t>指针写入到</a:t>
            </a:r>
            <a:r>
              <a:rPr lang="en-US" altLang="zh-CN" dirty="0"/>
              <a:t> Block header </a:t>
            </a:r>
            <a:r>
              <a:rPr lang="zh-CN" altLang="en-US" dirty="0"/>
              <a:t>中。也就是说上一个区块的所有信息的摘要参与到了当前区块的信息摘要计算中。这种设计就赋予了整条区块链传递性。最新的区块总是可以代表之前所有区块的信息摘要的叠合。</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这也使得区块信息被篡改的难度被</a:t>
            </a:r>
            <a:r>
              <a:rPr lang="zh-CN" altLang="en-US" dirty="0"/>
              <a:t>提高了，如果当前区块链的高度为n，而你想要篡改高度为2的区块，那么这意味着你需要篡改2~n的所有区块，才能使篡改生效。因为当你修改了一个区块后，指向这个区块的后一个区块的hashPrevBlock也需要相应的变更，又因为hashPrevBlock参与了这个区块的hash值计算，所以你需要对这个以及它后面所有区块的hash依次重新进行计算。</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en-US" altLang="zh-CN" dirty="0"/>
              <a:t>5min</a:t>
            </a:r>
            <a:endParaRPr lang="en-US" altLang="zh-CN"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实际区块链构中，</a:t>
            </a:r>
            <a:r>
              <a:rPr lang="en-US" altLang="zh-CN" dirty="0"/>
              <a:t>block body </a:t>
            </a:r>
            <a:r>
              <a:rPr lang="zh-CN" altLang="en-US" dirty="0"/>
              <a:t>部分并非单纯的用</a:t>
            </a:r>
            <a:r>
              <a:rPr lang="en-US" altLang="zh-CN" dirty="0"/>
              <a:t> hash </a:t>
            </a:r>
            <a:r>
              <a:rPr lang="zh-CN" altLang="en-US" dirty="0"/>
              <a:t>算法计算摘要。而是使用</a:t>
            </a:r>
            <a:r>
              <a:rPr lang="en-US" altLang="zh-CN" dirty="0"/>
              <a:t> Merkl</a:t>
            </a:r>
            <a:r>
              <a:rPr lang="en-US" altLang="zh-CN" dirty="0"/>
              <a:t>e Tree </a:t>
            </a:r>
            <a:r>
              <a:rPr lang="zh-CN" altLang="en-US" dirty="0"/>
              <a:t>的方式计算出加密承诺。</a:t>
            </a:r>
            <a:endParaRPr lang="zh-CN" altLang="en-US" dirty="0"/>
          </a:p>
          <a:p>
            <a:pPr indent="0">
              <a:buFont typeface="Arial" panose="020B0604020202020204" pitchFamily="34" charset="0"/>
              <a:buNone/>
            </a:pPr>
            <a:r>
              <a:rPr lang="zh-CN" altLang="en-US" dirty="0"/>
              <a:t>该加密承诺不仅具备摘要的作用，还支持在仅知道加密承诺，不知道数据全貌的情况下，使用简短的证明链路，证明某个数据的存在性和真实性，也就是所谓的零知识</a:t>
            </a:r>
            <a:r>
              <a:rPr lang="zh-CN" altLang="en-US" dirty="0"/>
              <a:t>证明。</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讲一下整棵树是如何根据，</a:t>
            </a:r>
            <a:r>
              <a:rPr lang="en-US" altLang="zh-CN" dirty="0"/>
              <a:t>data</a:t>
            </a:r>
            <a:r>
              <a:rPr lang="zh-CN" altLang="en-US" dirty="0"/>
              <a:t>数据一层层构建</a:t>
            </a:r>
            <a:r>
              <a:rPr lang="zh-CN" altLang="en-US" dirty="0"/>
              <a:t>计算出最后的</a:t>
            </a:r>
            <a:r>
              <a:rPr lang="en-US" altLang="zh-CN" dirty="0"/>
              <a:t> Hash </a:t>
            </a:r>
            <a:r>
              <a:rPr lang="zh-CN" altLang="en-US" dirty="0"/>
              <a:t>根</a:t>
            </a:r>
            <a:r>
              <a:rPr lang="zh-CN" altLang="en-US" dirty="0"/>
              <a:t>的。</a:t>
            </a:r>
            <a:endParaRPr lang="zh-CN" altLang="en-US" dirty="0"/>
          </a:p>
          <a:p>
            <a:pPr indent="0">
              <a:buFont typeface="Arial" panose="020B0604020202020204" pitchFamily="34" charset="0"/>
              <a:buNone/>
            </a:pPr>
            <a:r>
              <a:rPr lang="zh-CN" altLang="en-US" dirty="0"/>
              <a:t>然后讲一下如何，在只知道</a:t>
            </a:r>
            <a:r>
              <a:rPr lang="en-US" altLang="zh-CN" dirty="0"/>
              <a:t>Hash</a:t>
            </a:r>
            <a:r>
              <a:rPr lang="zh-CN" altLang="en-US" dirty="0"/>
              <a:t>根的</a:t>
            </a:r>
            <a:r>
              <a:rPr lang="zh-CN" altLang="en-US" dirty="0"/>
              <a:t>前提下，只提供简单的，信息就证明</a:t>
            </a:r>
            <a:r>
              <a:rPr lang="en-US" altLang="zh-CN" dirty="0"/>
              <a:t> Data e </a:t>
            </a:r>
            <a:r>
              <a:rPr lang="zh-CN" altLang="en-US" dirty="0"/>
              <a:t>的存在</a:t>
            </a:r>
            <a:r>
              <a:rPr lang="zh-CN" altLang="en-US" dirty="0"/>
              <a:t>性。</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highlight>
                  <a:srgbClr val="FFFF00"/>
                </a:highlight>
              </a:rPr>
              <a:t>再以</a:t>
            </a:r>
            <a:r>
              <a:rPr lang="en-US" altLang="zh-CN" dirty="0">
                <a:highlight>
                  <a:srgbClr val="FFFF00"/>
                </a:highlight>
              </a:rPr>
              <a:t>Hash</a:t>
            </a:r>
            <a:r>
              <a:rPr lang="zh-CN" altLang="en-US" dirty="0">
                <a:highlight>
                  <a:srgbClr val="FFFF00"/>
                </a:highlight>
              </a:rPr>
              <a:t>章节，提到的股市预测为例子，如果某人对整个股市的所有股票都做出了预测，并提前发布了加密承诺。</a:t>
            </a:r>
            <a:endParaRPr lang="zh-CN" altLang="en-US" dirty="0">
              <a:highlight>
                <a:srgbClr val="FFFF00"/>
              </a:highlight>
            </a:endParaRPr>
          </a:p>
          <a:p>
            <a:pPr indent="0">
              <a:buFont typeface="Arial" panose="020B0604020202020204" pitchFamily="34" charset="0"/>
              <a:buNone/>
            </a:pPr>
            <a:r>
              <a:rPr lang="zh-CN" altLang="en-US" dirty="0">
                <a:highlight>
                  <a:srgbClr val="FFFF00"/>
                </a:highlight>
              </a:rPr>
              <a:t>那么当揭露的时候，哪怕用户只需要知道股票</a:t>
            </a:r>
            <a:r>
              <a:rPr lang="en-US" altLang="zh-CN" dirty="0">
                <a:highlight>
                  <a:srgbClr val="FFFF00"/>
                </a:highlight>
              </a:rPr>
              <a:t>A</a:t>
            </a:r>
            <a:r>
              <a:rPr lang="zh-CN" altLang="en-US" dirty="0">
                <a:highlight>
                  <a:srgbClr val="FFFF00"/>
                </a:highlight>
              </a:rPr>
              <a:t>的预测情况，你也需要将完整的预测信息提供出来，才能证明的揭露和发布匹配</a:t>
            </a:r>
            <a:r>
              <a:rPr lang="en-US" altLang="zh-CN" dirty="0">
                <a:highlight>
                  <a:srgbClr val="FFFF00"/>
                </a:highlight>
              </a:rPr>
              <a:t>(</a:t>
            </a:r>
            <a:r>
              <a:rPr lang="zh-CN" altLang="en-US" dirty="0">
                <a:highlight>
                  <a:srgbClr val="FFFF00"/>
                </a:highlight>
                <a:sym typeface="+mn-ea"/>
              </a:rPr>
              <a:t>这个数据量必定是非常庞大的，证明的成本太高效率太低</a:t>
            </a:r>
            <a:r>
              <a:rPr lang="en-US" altLang="zh-CN" dirty="0">
                <a:highlight>
                  <a:srgbClr val="FFFF00"/>
                </a:highlight>
              </a:rPr>
              <a:t>)</a:t>
            </a:r>
            <a:r>
              <a:rPr lang="zh-CN" altLang="en-US" dirty="0">
                <a:highlight>
                  <a:srgbClr val="FFFF00"/>
                </a:highlight>
              </a:rPr>
              <a:t>。</a:t>
            </a:r>
            <a:endParaRPr lang="zh-CN" altLang="en-US" dirty="0">
              <a:highlight>
                <a:srgbClr val="FFFF00"/>
              </a:highlight>
            </a:endParaRPr>
          </a:p>
          <a:p>
            <a:pPr indent="0">
              <a:buFont typeface="Arial" panose="020B0604020202020204" pitchFamily="34" charset="0"/>
              <a:buNone/>
            </a:pPr>
            <a:r>
              <a:rPr lang="zh-CN" altLang="en-US" dirty="0">
                <a:highlight>
                  <a:srgbClr val="FFFF00"/>
                </a:highlight>
              </a:rPr>
              <a:t>但是如果使用</a:t>
            </a:r>
            <a:r>
              <a:rPr lang="en-US" altLang="zh-CN" dirty="0">
                <a:highlight>
                  <a:srgbClr val="FFFF00"/>
                </a:highlight>
              </a:rPr>
              <a:t> Merkel Tree </a:t>
            </a:r>
            <a:r>
              <a:rPr lang="zh-CN" altLang="en-US" dirty="0">
                <a:highlight>
                  <a:srgbClr val="FFFF00"/>
                </a:highlight>
              </a:rPr>
              <a:t>的组织形式。在揭露阶段，你就只需要提供股票</a:t>
            </a:r>
            <a:r>
              <a:rPr lang="en-US" altLang="zh-CN" dirty="0">
                <a:highlight>
                  <a:srgbClr val="FFFF00"/>
                </a:highlight>
              </a:rPr>
              <a:t>A</a:t>
            </a:r>
            <a:r>
              <a:rPr lang="zh-CN" altLang="en-US" dirty="0">
                <a:highlight>
                  <a:srgbClr val="FFFF00"/>
                </a:highlight>
              </a:rPr>
              <a:t>的预测，以及一个简短的证明路径，就可以证明了。</a:t>
            </a:r>
            <a:endParaRPr lang="zh-CN" altLang="en-US" dirty="0">
              <a:highlight>
                <a:srgbClr val="FFFF00"/>
              </a:highlight>
            </a:endParaRPr>
          </a:p>
          <a:p>
            <a:pPr indent="0">
              <a:buFont typeface="Arial" panose="020B0604020202020204" pitchFamily="34" charset="0"/>
              <a:buNone/>
            </a:pPr>
            <a:endParaRPr lang="en-US" altLang="zh-CN" dirty="0"/>
          </a:p>
          <a:p>
            <a:pPr indent="0">
              <a:buFont typeface="Arial" panose="020B0604020202020204" pitchFamily="34" charset="0"/>
              <a:buNone/>
            </a:pPr>
            <a:r>
              <a:rPr lang="zh-CN" altLang="en-US" dirty="0"/>
              <a:t>目前，</a:t>
            </a:r>
            <a:r>
              <a:rPr lang="en-US" altLang="zh-CN" dirty="0"/>
              <a:t>Merkle Tree </a:t>
            </a:r>
            <a:r>
              <a:rPr lang="zh-CN" altLang="en-US" dirty="0"/>
              <a:t>主要应用于比特币</a:t>
            </a:r>
            <a:r>
              <a:rPr lang="zh-CN" altLang="en-US" dirty="0"/>
              <a:t>中。</a:t>
            </a:r>
            <a:endParaRPr lang="zh-CN" altLang="en-US" dirty="0"/>
          </a:p>
          <a:p>
            <a:pPr indent="0">
              <a:buFont typeface="Arial" panose="020B0604020202020204" pitchFamily="34" charset="0"/>
              <a:buNone/>
            </a:pPr>
            <a:r>
              <a:rPr lang="zh-CN" altLang="en-US" dirty="0"/>
              <a:t>在以太坊的实际应用中，对</a:t>
            </a:r>
            <a:r>
              <a:rPr lang="en-US" altLang="zh-CN" dirty="0"/>
              <a:t> MT </a:t>
            </a:r>
            <a:r>
              <a:rPr lang="zh-CN" altLang="en-US" dirty="0"/>
              <a:t>进行了改良，构建了</a:t>
            </a:r>
            <a:r>
              <a:rPr lang="en-US" altLang="zh-CN" dirty="0"/>
              <a:t> MPT </a:t>
            </a:r>
            <a:r>
              <a:rPr lang="zh-CN" altLang="en-US" dirty="0"/>
              <a:t>结构，支持两个新的</a:t>
            </a:r>
            <a:r>
              <a:rPr lang="zh-CN" altLang="en-US" dirty="0"/>
              <a:t>特性</a:t>
            </a:r>
            <a:endParaRPr lang="zh-CN" altLang="en-US" dirty="0"/>
          </a:p>
          <a:p>
            <a:pPr indent="0">
              <a:buFont typeface="Arial" panose="020B0604020202020204" pitchFamily="34" charset="0"/>
              <a:buNone/>
            </a:pPr>
            <a:r>
              <a:rPr lang="en-US" altLang="zh-CN" dirty="0"/>
              <a:t>- </a:t>
            </a:r>
            <a:r>
              <a:rPr lang="zh-CN" altLang="en-US" dirty="0"/>
              <a:t>局部更新，可以更高效的构建</a:t>
            </a:r>
            <a:r>
              <a:rPr lang="zh-CN" altLang="en-US" dirty="0"/>
              <a:t>新树</a:t>
            </a:r>
            <a:endParaRPr lang="zh-CN" altLang="en-US" dirty="0"/>
          </a:p>
          <a:p>
            <a:pPr indent="0">
              <a:buFont typeface="Arial" panose="020B0604020202020204" pitchFamily="34" charset="0"/>
              <a:buNone/>
            </a:pPr>
            <a:r>
              <a:rPr lang="en-US" altLang="zh-CN" dirty="0"/>
              <a:t>- </a:t>
            </a:r>
            <a:r>
              <a:rPr lang="zh-CN" altLang="en-US" dirty="0"/>
              <a:t>快速证明存在性的同时，还支持快速证明不存在</a:t>
            </a:r>
            <a:r>
              <a:rPr lang="zh-CN" altLang="en-US" dirty="0"/>
              <a:t>性</a:t>
            </a:r>
            <a:endParaRPr lang="zh-CN" altLang="en-US" dirty="0"/>
          </a:p>
          <a:p>
            <a:pPr indent="0">
              <a:buFont typeface="Arial" panose="020B0604020202020204" pitchFamily="34" charset="0"/>
              <a:buNone/>
            </a:pPr>
            <a:r>
              <a:rPr lang="zh-CN" altLang="en-US" dirty="0"/>
              <a:t>此结构应用</a:t>
            </a:r>
            <a:r>
              <a:rPr lang="zh-CN" altLang="en-US" dirty="0"/>
              <a:t>于其状态树，交易树，以及收据树的</a:t>
            </a:r>
            <a:r>
              <a:rPr lang="zh-CN" altLang="en-US" dirty="0"/>
              <a:t>构建。</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除此之外还有</a:t>
            </a:r>
            <a:r>
              <a:rPr lang="en-US" altLang="zh-CN" dirty="0"/>
              <a:t> Bloom Filter </a:t>
            </a:r>
            <a:r>
              <a:rPr lang="zh-CN" altLang="en-US" dirty="0"/>
              <a:t>这种数据结构，能够实现对大批量的区块内容</a:t>
            </a:r>
            <a:r>
              <a:rPr lang="zh-CN" altLang="en-US" dirty="0"/>
              <a:t>进行快速</a:t>
            </a:r>
            <a:r>
              <a:rPr lang="zh-CN" altLang="en-US" dirty="0"/>
              <a:t>筛查。</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大家感兴趣可以课后可以去看看肖臻老师的课程，自行深入了解</a:t>
            </a:r>
            <a:r>
              <a:rPr lang="zh-CN" altLang="en-US" dirty="0"/>
              <a:t>一下。</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en-US" altLang="zh-CN" dirty="0"/>
              <a:t>hash</a:t>
            </a:r>
            <a:r>
              <a:rPr lang="zh-CN" altLang="en-US" dirty="0"/>
              <a:t>构建的摘要，只能验证信息整体的正确性。无法单独验证局部信息的</a:t>
            </a:r>
            <a:r>
              <a:rPr lang="zh-CN" altLang="en-US" dirty="0"/>
              <a:t>正确性。</a:t>
            </a:r>
            <a:endParaRPr lang="zh-CN" altLang="en-US" dirty="0"/>
          </a:p>
          <a:p>
            <a:pPr indent="0">
              <a:buFont typeface="Arial" panose="020B0604020202020204" pitchFamily="34" charset="0"/>
              <a:buNone/>
            </a:pPr>
            <a:r>
              <a:rPr lang="zh-CN" altLang="en-US" dirty="0"/>
              <a:t>如果，我们针对整个数据库信息构建了一个摘要。现在我们需要证明数据库中</a:t>
            </a:r>
            <a:r>
              <a:rPr lang="en-US" altLang="zh-CN" dirty="0"/>
              <a:t>A</a:t>
            </a:r>
            <a:r>
              <a:rPr lang="zh-CN" altLang="en-US" dirty="0"/>
              <a:t>这个字段的值是否是</a:t>
            </a:r>
            <a:r>
              <a:rPr lang="en-US" altLang="zh-CN" dirty="0"/>
              <a:t>1</a:t>
            </a:r>
            <a:endParaRPr lang="en-US" altLang="zh-CN" dirty="0"/>
          </a:p>
          <a:p>
            <a:pPr indent="0">
              <a:buFont typeface="Arial" panose="020B0604020202020204" pitchFamily="34" charset="0"/>
              <a:buNone/>
            </a:pPr>
            <a:r>
              <a:rPr lang="zh-CN" altLang="en-US" dirty="0"/>
              <a:t>我们需要获取到整个数据库完整的信息，并重构</a:t>
            </a:r>
            <a:r>
              <a:rPr lang="en-US" altLang="zh-CN" dirty="0"/>
              <a:t>Hash</a:t>
            </a:r>
            <a:r>
              <a:rPr lang="zh-CN" altLang="en-US" dirty="0"/>
              <a:t>，然后进行</a:t>
            </a:r>
            <a:r>
              <a:rPr lang="en-US" altLang="zh-CN" dirty="0"/>
              <a:t>hash</a:t>
            </a:r>
            <a:r>
              <a:rPr lang="zh-CN" altLang="en-US" dirty="0"/>
              <a:t>匹配。</a:t>
            </a:r>
            <a:endParaRPr lang="zh-CN" altLang="en-US" dirty="0"/>
          </a:p>
          <a:p>
            <a:pPr indent="0">
              <a:buFont typeface="Arial" panose="020B0604020202020204" pitchFamily="34" charset="0"/>
              <a:buNone/>
            </a:pPr>
            <a:r>
              <a:rPr lang="zh-CN" altLang="en-US" dirty="0"/>
              <a:t>先证明整个数据库的准确性，再去这个被证明的数据库里验证</a:t>
            </a:r>
            <a:r>
              <a:rPr lang="en-US" altLang="zh-CN" dirty="0"/>
              <a:t>A</a:t>
            </a:r>
            <a:r>
              <a:rPr lang="zh-CN" altLang="en-US" dirty="0"/>
              <a:t>的值是否是</a:t>
            </a:r>
            <a:r>
              <a:rPr lang="en-US" altLang="zh-CN" dirty="0"/>
              <a:t>1</a:t>
            </a:r>
            <a:r>
              <a:rPr lang="zh-CN" altLang="en-US" dirty="0"/>
              <a:t>。</a:t>
            </a:r>
            <a:endParaRPr lang="en-US" altLang="zh-CN" dirty="0"/>
          </a:p>
          <a:p>
            <a:pPr indent="0">
              <a:buFont typeface="Arial" panose="020B0604020202020204" pitchFamily="34" charset="0"/>
              <a:buNone/>
            </a:pPr>
            <a:r>
              <a:rPr lang="zh-CN" altLang="en-US" dirty="0"/>
              <a:t>很麻烦，做了很多多余的事情，获取了很多冗余的</a:t>
            </a:r>
            <a:r>
              <a:rPr lang="zh-CN" altLang="en-US" dirty="0"/>
              <a:t>信息。</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r>
              <a:rPr lang="zh-CN" altLang="en-US" dirty="0"/>
              <a:t>技术只是载体，或者说实现目的的手段。</a:t>
            </a:r>
            <a:endParaRPr lang="zh-CN" altLang="en-US" dirty="0"/>
          </a:p>
          <a:p>
            <a:pPr indent="0">
              <a:buFont typeface="Arial" panose="020B0604020202020204" pitchFamily="34" charset="0"/>
              <a:buNone/>
            </a:pPr>
            <a:r>
              <a:rPr lang="zh-CN" altLang="en-US" dirty="0"/>
              <a:t>插个题外话</a:t>
            </a:r>
            <a:r>
              <a:rPr lang="zh-CN" altLang="en-US" dirty="0"/>
              <a:t>啊，</a:t>
            </a:r>
            <a:endParaRPr lang="zh-CN" altLang="en-US" dirty="0"/>
          </a:p>
          <a:p>
            <a:pPr indent="0">
              <a:buFont typeface="Arial" panose="020B0604020202020204" pitchFamily="34" charset="0"/>
              <a:buNone/>
            </a:pPr>
            <a:r>
              <a:rPr lang="zh-CN" altLang="en-US" dirty="0"/>
              <a:t>今天的课程，主要都是在讲区块链领域的技术。但是还是希望大家的思维能够打开，除了关注技术实现，也要更关注技术是为了解决什么问题，甚至可以去思考，解决这个问题，有没有</a:t>
            </a:r>
            <a:r>
              <a:rPr lang="zh-CN" altLang="en-US" dirty="0"/>
              <a:t>其他更好的</a:t>
            </a:r>
            <a:r>
              <a:rPr lang="zh-CN" altLang="en-US" dirty="0"/>
              <a:t>技术。</a:t>
            </a:r>
            <a:endParaRPr lang="zh-CN" altLang="en-US" dirty="0"/>
          </a:p>
          <a:p>
            <a:pPr indent="0">
              <a:buFont typeface="Arial" panose="020B0604020202020204" pitchFamily="34" charset="0"/>
              <a:buNone/>
            </a:pPr>
            <a:r>
              <a:rPr lang="zh-CN" altLang="en-US" dirty="0"/>
              <a:t>区块链是一个很新很早期的领域，各种技术的迭代非常快，但他们实际在解决的底层问题其实都大同小异。</a:t>
            </a: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5329300" y="1344000"/>
            <a:ext cx="14403113" cy="3778016"/>
          </a:xfrm>
        </p:spPr>
        <p:txBody>
          <a:bodyPr lIns="90000" tIns="46800" rIns="90000" bIns="46800" anchor="b" anchorCtr="0">
            <a:normAutofit/>
          </a:bodyPr>
          <a:lstStyle>
            <a:lvl1pPr algn="ctr">
              <a:defRPr sz="882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5329300" y="5233134"/>
            <a:ext cx="14403113" cy="2164157"/>
          </a:xfrm>
        </p:spPr>
        <p:txBody>
          <a:bodyPr lIns="90000" tIns="46800" rIns="90000" bIns="46800">
            <a:normAutofit/>
          </a:bodyPr>
          <a:lstStyle>
            <a:lvl1pPr marL="0" indent="0" algn="ctr">
              <a:lnSpc>
                <a:spcPct val="110000"/>
              </a:lnSpc>
              <a:buNone/>
              <a:defRPr sz="3530" spc="200"/>
            </a:lvl1pPr>
            <a:lvl2pPr marL="671830" indent="0" algn="ctr">
              <a:buNone/>
              <a:defRPr sz="2945"/>
            </a:lvl2pPr>
            <a:lvl3pPr marL="1344295" indent="0" algn="ctr">
              <a:buNone/>
              <a:defRPr sz="2645"/>
            </a:lvl3pPr>
            <a:lvl4pPr marL="2016125" indent="0" algn="ctr">
              <a:buNone/>
              <a:defRPr sz="2350"/>
            </a:lvl4pPr>
            <a:lvl5pPr marL="2687955" indent="0" algn="ctr">
              <a:buNone/>
              <a:defRPr sz="2350"/>
            </a:lvl5pPr>
            <a:lvl6pPr marL="3359785" indent="0" algn="ctr">
              <a:buNone/>
              <a:defRPr sz="2350"/>
            </a:lvl6pPr>
            <a:lvl7pPr marL="4032250" indent="0" algn="ctr">
              <a:buNone/>
              <a:defRPr sz="2350"/>
            </a:lvl7pPr>
            <a:lvl8pPr marL="4704080" indent="0" algn="ctr">
              <a:buNone/>
              <a:defRPr sz="2350"/>
            </a:lvl8pPr>
            <a:lvl9pPr marL="5375910" indent="0" algn="ctr">
              <a:buNone/>
              <a:defRPr sz="235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461515" y="1137638"/>
            <a:ext cx="16128101" cy="8058709"/>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5329300" y="3651025"/>
            <a:ext cx="14403113" cy="1497449"/>
          </a:xfrm>
        </p:spPr>
        <p:txBody>
          <a:bodyPr vert="horz" lIns="90000" tIns="46800" rIns="90000" bIns="46800" rtlCol="0" anchor="t" anchorCtr="0">
            <a:normAutofit/>
          </a:bodyPr>
          <a:lstStyle>
            <a:lvl1pPr algn="ctr">
              <a:defRPr sz="882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5329300" y="5233134"/>
            <a:ext cx="14403113" cy="693165"/>
          </a:xfrm>
        </p:spPr>
        <p:txBody>
          <a:bodyPr lIns="90000" tIns="46800" rIns="90000" bIns="46800">
            <a:normAutofit/>
          </a:bodyPr>
          <a:lstStyle>
            <a:lvl1pPr algn="ctr">
              <a:lnSpc>
                <a:spcPct val="110000"/>
              </a:lnSpc>
              <a:buNone/>
              <a:defRPr sz="353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461515" y="894236"/>
            <a:ext cx="16122809" cy="1037102"/>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4461515" y="2190614"/>
            <a:ext cx="16122809" cy="699515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493401" y="5656441"/>
            <a:ext cx="11418780" cy="1127055"/>
          </a:xfrm>
        </p:spPr>
        <p:txBody>
          <a:bodyPr lIns="90000" tIns="46800" rIns="90000" bIns="46800" anchor="b" anchorCtr="0">
            <a:normAutofit/>
          </a:bodyPr>
          <a:lstStyle>
            <a:lvl1pPr>
              <a:defRPr sz="6465"/>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6493401" y="6783496"/>
            <a:ext cx="11418780" cy="1275213"/>
          </a:xfrm>
        </p:spPr>
        <p:txBody>
          <a:bodyPr lIns="90000" tIns="46800" rIns="90000" bIns="46800">
            <a:normAutofit/>
          </a:bodyPr>
          <a:lstStyle>
            <a:lvl1pPr marL="0" indent="0">
              <a:buNone/>
              <a:defRPr sz="2645">
                <a:solidFill>
                  <a:schemeClr val="tx1">
                    <a:lumMod val="65000"/>
                    <a:lumOff val="35000"/>
                  </a:schemeClr>
                </a:solidFill>
              </a:defRPr>
            </a:lvl1pPr>
            <a:lvl2pPr marL="671830" indent="0">
              <a:buNone/>
              <a:defRPr sz="2350">
                <a:solidFill>
                  <a:schemeClr val="tx1">
                    <a:tint val="75000"/>
                  </a:schemeClr>
                </a:solidFill>
              </a:defRPr>
            </a:lvl2pPr>
            <a:lvl3pPr marL="1344295" indent="0">
              <a:buNone/>
              <a:defRPr sz="2350">
                <a:solidFill>
                  <a:schemeClr val="tx1">
                    <a:tint val="75000"/>
                  </a:schemeClr>
                </a:solidFill>
              </a:defRPr>
            </a:lvl3pPr>
            <a:lvl4pPr marL="2016125" indent="0">
              <a:buNone/>
              <a:defRPr sz="2350">
                <a:solidFill>
                  <a:schemeClr val="tx1">
                    <a:tint val="75000"/>
                  </a:schemeClr>
                </a:solidFill>
              </a:defRPr>
            </a:lvl4pPr>
            <a:lvl5pPr marL="2687955" indent="0">
              <a:buNone/>
              <a:defRPr sz="2350">
                <a:solidFill>
                  <a:schemeClr val="tx1">
                    <a:tint val="75000"/>
                  </a:schemeClr>
                </a:solidFill>
              </a:defRPr>
            </a:lvl5pPr>
            <a:lvl6pPr marL="3359785" indent="0">
              <a:buNone/>
              <a:defRPr sz="2350">
                <a:solidFill>
                  <a:schemeClr val="tx1">
                    <a:tint val="75000"/>
                  </a:schemeClr>
                </a:solidFill>
              </a:defRPr>
            </a:lvl6pPr>
            <a:lvl7pPr marL="4032250" indent="0">
              <a:buNone/>
              <a:defRPr sz="2350">
                <a:solidFill>
                  <a:schemeClr val="tx1">
                    <a:tint val="75000"/>
                  </a:schemeClr>
                </a:solidFill>
              </a:defRPr>
            </a:lvl7pPr>
            <a:lvl8pPr marL="4704080" indent="0">
              <a:buNone/>
              <a:defRPr sz="2350">
                <a:solidFill>
                  <a:schemeClr val="tx1">
                    <a:tint val="75000"/>
                  </a:schemeClr>
                </a:solidFill>
              </a:defRPr>
            </a:lvl8pPr>
            <a:lvl9pPr marL="5375910" indent="0">
              <a:buNone/>
              <a:defRPr sz="235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461515" y="894236"/>
            <a:ext cx="16122809" cy="1037102"/>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4461515" y="2206488"/>
            <a:ext cx="7608992" cy="6979277"/>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12991206" y="2206488"/>
            <a:ext cx="7608992" cy="6979277"/>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461515" y="894236"/>
            <a:ext cx="16122809" cy="1037102"/>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4461515" y="2100661"/>
            <a:ext cx="7852396" cy="560882"/>
          </a:xfrm>
        </p:spPr>
        <p:txBody>
          <a:bodyPr lIns="101600" tIns="38100" rIns="76200" bIns="38100" anchor="t" anchorCtr="0">
            <a:normAutofit/>
          </a:bodyPr>
          <a:lstStyle>
            <a:lvl1pPr marL="0" indent="0">
              <a:lnSpc>
                <a:spcPct val="100000"/>
              </a:lnSpc>
              <a:buNone/>
              <a:defRPr sz="2945" b="1" spc="200">
                <a:solidFill>
                  <a:schemeClr val="tx1">
                    <a:lumMod val="75000"/>
                    <a:lumOff val="25000"/>
                  </a:schemeClr>
                </a:solidFill>
              </a:defRPr>
            </a:lvl1pPr>
            <a:lvl2pPr marL="671830" indent="0">
              <a:buNone/>
              <a:defRPr sz="2945" b="1"/>
            </a:lvl2pPr>
            <a:lvl3pPr marL="1344295" indent="0">
              <a:buNone/>
              <a:defRPr sz="2645" b="1"/>
            </a:lvl3pPr>
            <a:lvl4pPr marL="2016125" indent="0">
              <a:buNone/>
              <a:defRPr sz="2350" b="1"/>
            </a:lvl4pPr>
            <a:lvl5pPr marL="2687955" indent="0">
              <a:buNone/>
              <a:defRPr sz="2350" b="1"/>
            </a:lvl5pPr>
            <a:lvl6pPr marL="3359785" indent="0">
              <a:buNone/>
              <a:defRPr sz="2350" b="1"/>
            </a:lvl6pPr>
            <a:lvl7pPr marL="4032250" indent="0">
              <a:buNone/>
              <a:defRPr sz="2350" b="1"/>
            </a:lvl7pPr>
            <a:lvl8pPr marL="4704080" indent="0">
              <a:buNone/>
              <a:defRPr sz="2350" b="1"/>
            </a:lvl8pPr>
            <a:lvl9pPr marL="5375910" indent="0">
              <a:buNone/>
              <a:defRPr sz="235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461515" y="2725039"/>
            <a:ext cx="7852396" cy="6460724"/>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12732737" y="2089680"/>
            <a:ext cx="7852396" cy="560882"/>
          </a:xfrm>
        </p:spPr>
        <p:txBody>
          <a:bodyPr vert="horz" lIns="101600" tIns="38100" rIns="76200" bIns="38100" rtlCol="0" anchor="t" anchorCtr="0">
            <a:normAutofit/>
          </a:bodyPr>
          <a:lstStyle>
            <a:lvl1pPr marL="0" indent="0">
              <a:lnSpc>
                <a:spcPct val="100000"/>
              </a:lnSpc>
              <a:buNone/>
              <a:defRPr sz="2945" b="1" spc="200">
                <a:solidFill>
                  <a:schemeClr val="tx1">
                    <a:lumMod val="75000"/>
                    <a:lumOff val="25000"/>
                  </a:schemeClr>
                </a:solidFill>
              </a:defRPr>
            </a:lvl1pPr>
            <a:lvl2pPr marL="671830" indent="0">
              <a:buNone/>
              <a:defRPr sz="2945" b="1"/>
            </a:lvl2pPr>
            <a:lvl3pPr marL="1344295" indent="0">
              <a:buNone/>
              <a:defRPr sz="2645" b="1"/>
            </a:lvl3pPr>
            <a:lvl4pPr marL="2016125" indent="0">
              <a:buNone/>
              <a:defRPr sz="2350" b="1"/>
            </a:lvl4pPr>
            <a:lvl5pPr marL="2687955" indent="0">
              <a:buNone/>
              <a:defRPr sz="2350" b="1"/>
            </a:lvl5pPr>
            <a:lvl6pPr marL="3359785" indent="0">
              <a:buNone/>
              <a:defRPr sz="2350" b="1"/>
            </a:lvl6pPr>
            <a:lvl7pPr marL="4032250" indent="0">
              <a:buNone/>
              <a:defRPr sz="2350" b="1"/>
            </a:lvl7pPr>
            <a:lvl8pPr marL="4704080" indent="0">
              <a:buNone/>
              <a:defRPr sz="2350" b="1"/>
            </a:lvl8pPr>
            <a:lvl9pPr marL="5375910" indent="0">
              <a:buNone/>
              <a:defRPr sz="235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12732737" y="2725039"/>
            <a:ext cx="7852396" cy="6460724"/>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461515" y="894236"/>
            <a:ext cx="16122809" cy="1037102"/>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461515" y="2285858"/>
            <a:ext cx="7691710" cy="6772913"/>
          </a:xfrm>
        </p:spPr>
        <p:txBody>
          <a:bodyPr vert="horz" lIns="90000" tIns="46800" rIns="90000" bIns="46800" rtlCol="0">
            <a:normAutofit/>
          </a:bodyPr>
          <a:lstStyle>
            <a:lvl1pPr>
              <a:buNone/>
              <a:defRPr sz="2350"/>
            </a:lvl1pPr>
          </a:lstStyle>
          <a:p>
            <a:pPr lvl="0"/>
            <a:endParaRPr lang="zh-CN" altLang="en-US"/>
          </a:p>
        </p:txBody>
      </p:sp>
      <p:sp>
        <p:nvSpPr>
          <p:cNvPr id="4" name="文本占位符 3"/>
          <p:cNvSpPr>
            <a:spLocks noGrp="1"/>
          </p:cNvSpPr>
          <p:nvPr>
            <p:ph type="body" sz="half" idx="2"/>
            <p:custDataLst>
              <p:tags r:id="rId3"/>
            </p:custDataLst>
          </p:nvPr>
        </p:nvSpPr>
        <p:spPr>
          <a:xfrm>
            <a:off x="12901252" y="2285858"/>
            <a:ext cx="7683072" cy="6772913"/>
          </a:xfrm>
        </p:spPr>
        <p:txBody>
          <a:bodyPr vert="horz" lIns="90000" tIns="46800" rIns="90000" bIns="46800" rtlCol="0">
            <a:normAutofit/>
          </a:bodyPr>
          <a:lstStyle>
            <a:lvl1pPr>
              <a:buNone/>
              <a:defRPr sz="235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8610642" y="1344000"/>
            <a:ext cx="1534498" cy="7392000"/>
          </a:xfrm>
        </p:spPr>
        <p:txBody>
          <a:bodyPr vert="eaVert" lIns="90000" tIns="46800" rIns="90000" bIns="46800" rtlCol="0" anchor="ctr" anchorCtr="0">
            <a:normAutofit/>
          </a:bodyPr>
          <a:lstStyle>
            <a:lvl1pPr>
              <a:buNone/>
              <a:defRPr sz="4115"/>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4911281" y="1344000"/>
            <a:ext cx="13477123" cy="7392000"/>
          </a:xfrm>
        </p:spPr>
        <p:txBody>
          <a:bodyPr vert="eaVert" lIns="46800" tIns="46800" rIns="46800" bIns="46800"/>
          <a:lstStyle>
            <a:lvl1pPr marL="335915" indent="-335915">
              <a:spcAft>
                <a:spcPts val="1000"/>
              </a:spcAft>
              <a:defRPr spc="300"/>
            </a:lvl1pPr>
            <a:lvl2pPr marL="1007745" indent="-335915">
              <a:defRPr spc="300"/>
            </a:lvl2pPr>
            <a:lvl3pPr marL="1680845" indent="-335915">
              <a:defRPr spc="300"/>
            </a:lvl3pPr>
            <a:lvl4pPr marL="2352040" indent="-335915">
              <a:defRPr spc="300"/>
            </a:lvl4pPr>
            <a:lvl5pPr marL="3023870" indent="-335915">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461515" y="894236"/>
            <a:ext cx="16122809" cy="1037102"/>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461515" y="2190614"/>
            <a:ext cx="16122809" cy="699515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466806" y="9281008"/>
            <a:ext cx="3968529" cy="465638"/>
          </a:xfrm>
          <a:prstGeom prst="rect">
            <a:avLst/>
          </a:prstGeom>
        </p:spPr>
        <p:txBody>
          <a:bodyPr vert="horz" lIns="91440" tIns="45720" rIns="91440" bIns="45720" rtlCol="0" anchor="ctr">
            <a:normAutofit/>
          </a:bodyPr>
          <a:lstStyle>
            <a:lvl1pPr algn="l">
              <a:defRPr sz="147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9617075" y="9281008"/>
            <a:ext cx="5820509" cy="465638"/>
          </a:xfrm>
          <a:prstGeom prst="rect">
            <a:avLst/>
          </a:prstGeom>
        </p:spPr>
        <p:txBody>
          <a:bodyPr vert="horz" lIns="91440" tIns="45720" rIns="91440" bIns="45720" rtlCol="0" anchor="ctr">
            <a:normAutofit/>
          </a:bodyPr>
          <a:lstStyle>
            <a:lvl1pPr algn="ctr">
              <a:defRPr sz="147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16615795" y="9281008"/>
            <a:ext cx="3968529" cy="465638"/>
          </a:xfrm>
          <a:prstGeom prst="rect">
            <a:avLst/>
          </a:prstGeom>
        </p:spPr>
        <p:txBody>
          <a:bodyPr vert="horz" lIns="91440" tIns="45720" rIns="91440" bIns="45720" rtlCol="0" anchor="ctr">
            <a:normAutofit/>
          </a:bodyPr>
          <a:lstStyle>
            <a:lvl1pPr algn="r">
              <a:defRPr sz="147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295" rtl="0" eaLnBrk="1" fontAlgn="auto" latinLnBrk="0" hangingPunct="1">
        <a:lnSpc>
          <a:spcPct val="100000"/>
        </a:lnSpc>
        <a:spcBef>
          <a:spcPct val="0"/>
        </a:spcBef>
        <a:buNone/>
        <a:defRPr sz="5290" b="1" u="none" strike="noStrike" kern="1200" cap="none" spc="300" normalizeH="0" baseline="0">
          <a:solidFill>
            <a:schemeClr val="tx1">
              <a:lumMod val="85000"/>
              <a:lumOff val="15000"/>
            </a:schemeClr>
          </a:solidFill>
          <a:uFillTx/>
          <a:latin typeface="+mj-lt"/>
          <a:ea typeface="+mj-ea"/>
          <a:cs typeface="+mj-cs"/>
        </a:defRPr>
      </a:lvl1pPr>
    </p:titleStyle>
    <p:bodyStyle>
      <a:lvl1pPr marL="335915" indent="-335915" algn="l" defTabSz="1344295" rtl="0" eaLnBrk="1" fontAlgn="auto" latinLnBrk="0" hangingPunct="1">
        <a:lnSpc>
          <a:spcPct val="130000"/>
        </a:lnSpc>
        <a:spcBef>
          <a:spcPct val="0"/>
        </a:spcBef>
        <a:spcAft>
          <a:spcPts val="1000"/>
        </a:spcAft>
        <a:buFont typeface="Arial" panose="020B0604020202020204" pitchFamily="34" charset="0"/>
        <a:buChar char="●"/>
        <a:defRPr sz="2645" u="none" strike="noStrike" kern="1200" cap="none" spc="150" normalizeH="0" baseline="0">
          <a:solidFill>
            <a:schemeClr val="tx1">
              <a:lumMod val="65000"/>
              <a:lumOff val="35000"/>
            </a:schemeClr>
          </a:solidFill>
          <a:uFillTx/>
          <a:latin typeface="+mn-lt"/>
          <a:ea typeface="+mn-ea"/>
          <a:cs typeface="+mn-cs"/>
        </a:defRPr>
      </a:lvl1pPr>
      <a:lvl2pPr marL="1007745" indent="-335915" algn="l" defTabSz="1344295" rtl="0" eaLnBrk="1" fontAlgn="auto" latinLnBrk="0" hangingPunct="1">
        <a:lnSpc>
          <a:spcPct val="120000"/>
        </a:lnSpc>
        <a:spcBef>
          <a:spcPct val="0"/>
        </a:spcBef>
        <a:spcAft>
          <a:spcPts val="600"/>
        </a:spcAft>
        <a:buFont typeface="Arial" panose="020B0604020202020204" pitchFamily="34" charset="0"/>
        <a:buChar char="●"/>
        <a:tabLst>
          <a:tab pos="2366010" algn="l"/>
          <a:tab pos="2366010" algn="l"/>
          <a:tab pos="2366010" algn="l"/>
          <a:tab pos="2366010" algn="l"/>
        </a:tabLst>
        <a:defRPr sz="2350" u="none" strike="noStrike" kern="1200" cap="none" spc="150" normalizeH="0" baseline="0">
          <a:solidFill>
            <a:schemeClr val="tx1">
              <a:lumMod val="65000"/>
              <a:lumOff val="35000"/>
            </a:schemeClr>
          </a:solidFill>
          <a:uFillTx/>
          <a:latin typeface="+mn-lt"/>
          <a:ea typeface="+mn-ea"/>
          <a:cs typeface="+mn-cs"/>
        </a:defRPr>
      </a:lvl2pPr>
      <a:lvl3pPr marL="1680845" indent="-335915" algn="l" defTabSz="1344295" rtl="0" eaLnBrk="1" fontAlgn="auto" latinLnBrk="0" hangingPunct="1">
        <a:lnSpc>
          <a:spcPct val="120000"/>
        </a:lnSpc>
        <a:spcBef>
          <a:spcPct val="0"/>
        </a:spcBef>
        <a:spcAft>
          <a:spcPts val="600"/>
        </a:spcAft>
        <a:buFont typeface="Arial" panose="020B0604020202020204" pitchFamily="34" charset="0"/>
        <a:buChar char="●"/>
        <a:defRPr sz="2350" u="none" strike="noStrike" kern="1200" cap="none" spc="150" normalizeH="0" baseline="0">
          <a:solidFill>
            <a:schemeClr val="tx1">
              <a:lumMod val="65000"/>
              <a:lumOff val="35000"/>
            </a:schemeClr>
          </a:solidFill>
          <a:uFillTx/>
          <a:latin typeface="+mn-lt"/>
          <a:ea typeface="+mn-ea"/>
          <a:cs typeface="+mn-cs"/>
        </a:defRPr>
      </a:lvl3pPr>
      <a:lvl4pPr marL="2352040" indent="-335915" algn="l" defTabSz="1344295" rtl="0" eaLnBrk="1" fontAlgn="auto" latinLnBrk="0" hangingPunct="1">
        <a:lnSpc>
          <a:spcPct val="120000"/>
        </a:lnSpc>
        <a:spcBef>
          <a:spcPct val="0"/>
        </a:spcBef>
        <a:spcAft>
          <a:spcPts val="300"/>
        </a:spcAft>
        <a:buFont typeface="Wingdings" panose="05000000000000000000" charset="0"/>
        <a:buChar char=""/>
        <a:defRPr sz="2060" u="none" strike="noStrike" kern="1200" cap="none" spc="150" normalizeH="0" baseline="0">
          <a:solidFill>
            <a:schemeClr val="tx1">
              <a:lumMod val="65000"/>
              <a:lumOff val="35000"/>
            </a:schemeClr>
          </a:solidFill>
          <a:uFillTx/>
          <a:latin typeface="+mn-lt"/>
          <a:ea typeface="+mn-ea"/>
          <a:cs typeface="+mn-cs"/>
        </a:defRPr>
      </a:lvl4pPr>
      <a:lvl5pPr marL="3023870" indent="-335915" algn="l" defTabSz="1344295" rtl="0" eaLnBrk="1" fontAlgn="auto" latinLnBrk="0" hangingPunct="1">
        <a:lnSpc>
          <a:spcPct val="120000"/>
        </a:lnSpc>
        <a:spcBef>
          <a:spcPct val="0"/>
        </a:spcBef>
        <a:spcAft>
          <a:spcPts val="300"/>
        </a:spcAft>
        <a:buFont typeface="Arial" panose="020B0604020202020204" pitchFamily="34" charset="0"/>
        <a:buChar char="•"/>
        <a:defRPr sz="2060" u="none" strike="noStrike" kern="1200" cap="none" spc="150" normalizeH="0" baseline="0">
          <a:solidFill>
            <a:schemeClr val="tx1">
              <a:lumMod val="65000"/>
              <a:lumOff val="35000"/>
            </a:schemeClr>
          </a:solidFill>
          <a:uFillTx/>
          <a:latin typeface="+mn-lt"/>
          <a:ea typeface="+mn-ea"/>
          <a:cs typeface="+mn-cs"/>
        </a:defRPr>
      </a:lvl5pPr>
      <a:lvl6pPr marL="3695700" indent="-335915" algn="l" defTabSz="1344295" rtl="0" eaLnBrk="1" latinLnBrk="0" hangingPunct="1">
        <a:lnSpc>
          <a:spcPct val="90000"/>
        </a:lnSpc>
        <a:spcBef>
          <a:spcPts val="735"/>
        </a:spcBef>
        <a:buFont typeface="Arial" panose="020B0604020202020204" pitchFamily="34" charset="0"/>
        <a:buChar char="•"/>
        <a:defRPr sz="2645" kern="1200">
          <a:solidFill>
            <a:schemeClr val="tx1"/>
          </a:solidFill>
          <a:latin typeface="+mn-lt"/>
          <a:ea typeface="+mn-ea"/>
          <a:cs typeface="+mn-cs"/>
        </a:defRPr>
      </a:lvl6pPr>
      <a:lvl7pPr marL="4368165" indent="-335915" algn="l" defTabSz="1344295" rtl="0" eaLnBrk="1" latinLnBrk="0" hangingPunct="1">
        <a:lnSpc>
          <a:spcPct val="90000"/>
        </a:lnSpc>
        <a:spcBef>
          <a:spcPts val="735"/>
        </a:spcBef>
        <a:buFont typeface="Arial" panose="020B0604020202020204" pitchFamily="34" charset="0"/>
        <a:buChar char="•"/>
        <a:defRPr sz="2645" kern="1200">
          <a:solidFill>
            <a:schemeClr val="tx1"/>
          </a:solidFill>
          <a:latin typeface="+mn-lt"/>
          <a:ea typeface="+mn-ea"/>
          <a:cs typeface="+mn-cs"/>
        </a:defRPr>
      </a:lvl7pPr>
      <a:lvl8pPr marL="5039995" indent="-335915" algn="l" defTabSz="1344295" rtl="0" eaLnBrk="1" latinLnBrk="0" hangingPunct="1">
        <a:lnSpc>
          <a:spcPct val="90000"/>
        </a:lnSpc>
        <a:spcBef>
          <a:spcPts val="735"/>
        </a:spcBef>
        <a:buFont typeface="Arial" panose="020B0604020202020204" pitchFamily="34" charset="0"/>
        <a:buChar char="•"/>
        <a:defRPr sz="2645" kern="1200">
          <a:solidFill>
            <a:schemeClr val="tx1"/>
          </a:solidFill>
          <a:latin typeface="+mn-lt"/>
          <a:ea typeface="+mn-ea"/>
          <a:cs typeface="+mn-cs"/>
        </a:defRPr>
      </a:lvl8pPr>
      <a:lvl9pPr marL="5711825" indent="-335915" algn="l" defTabSz="1344295" rtl="0" eaLnBrk="1" latinLnBrk="0" hangingPunct="1">
        <a:lnSpc>
          <a:spcPct val="90000"/>
        </a:lnSpc>
        <a:spcBef>
          <a:spcPts val="735"/>
        </a:spcBef>
        <a:buFont typeface="Arial" panose="020B0604020202020204" pitchFamily="34" charset="0"/>
        <a:buChar char="•"/>
        <a:defRPr sz="2645" kern="1200">
          <a:solidFill>
            <a:schemeClr val="tx1"/>
          </a:solidFill>
          <a:latin typeface="+mn-lt"/>
          <a:ea typeface="+mn-ea"/>
          <a:cs typeface="+mn-cs"/>
        </a:defRPr>
      </a:lvl9pPr>
    </p:bodyStyle>
    <p:otherStyle>
      <a:defPPr>
        <a:defRPr lang="zh-CN"/>
      </a:defPPr>
      <a:lvl1pPr marL="0" algn="l" defTabSz="1344295" rtl="0" eaLnBrk="1" latinLnBrk="0" hangingPunct="1">
        <a:defRPr sz="2645" kern="1200">
          <a:solidFill>
            <a:schemeClr val="tx1"/>
          </a:solidFill>
          <a:latin typeface="+mn-lt"/>
          <a:ea typeface="+mn-ea"/>
          <a:cs typeface="+mn-cs"/>
        </a:defRPr>
      </a:lvl1pPr>
      <a:lvl2pPr marL="671830" algn="l" defTabSz="1344295" rtl="0" eaLnBrk="1" latinLnBrk="0" hangingPunct="1">
        <a:defRPr sz="2645" kern="1200">
          <a:solidFill>
            <a:schemeClr val="tx1"/>
          </a:solidFill>
          <a:latin typeface="+mn-lt"/>
          <a:ea typeface="+mn-ea"/>
          <a:cs typeface="+mn-cs"/>
        </a:defRPr>
      </a:lvl2pPr>
      <a:lvl3pPr marL="1344295" algn="l" defTabSz="1344295" rtl="0" eaLnBrk="1" latinLnBrk="0" hangingPunct="1">
        <a:defRPr sz="2645" kern="1200">
          <a:solidFill>
            <a:schemeClr val="tx1"/>
          </a:solidFill>
          <a:latin typeface="+mn-lt"/>
          <a:ea typeface="+mn-ea"/>
          <a:cs typeface="+mn-cs"/>
        </a:defRPr>
      </a:lvl3pPr>
      <a:lvl4pPr marL="2016125" algn="l" defTabSz="1344295" rtl="0" eaLnBrk="1" latinLnBrk="0" hangingPunct="1">
        <a:defRPr sz="2645" kern="1200">
          <a:solidFill>
            <a:schemeClr val="tx1"/>
          </a:solidFill>
          <a:latin typeface="+mn-lt"/>
          <a:ea typeface="+mn-ea"/>
          <a:cs typeface="+mn-cs"/>
        </a:defRPr>
      </a:lvl4pPr>
      <a:lvl5pPr marL="2687955" algn="l" defTabSz="1344295" rtl="0" eaLnBrk="1" latinLnBrk="0" hangingPunct="1">
        <a:defRPr sz="2645" kern="1200">
          <a:solidFill>
            <a:schemeClr val="tx1"/>
          </a:solidFill>
          <a:latin typeface="+mn-lt"/>
          <a:ea typeface="+mn-ea"/>
          <a:cs typeface="+mn-cs"/>
        </a:defRPr>
      </a:lvl5pPr>
      <a:lvl6pPr marL="3359785" algn="l" defTabSz="1344295" rtl="0" eaLnBrk="1" latinLnBrk="0" hangingPunct="1">
        <a:defRPr sz="2645" kern="1200">
          <a:solidFill>
            <a:schemeClr val="tx1"/>
          </a:solidFill>
          <a:latin typeface="+mn-lt"/>
          <a:ea typeface="+mn-ea"/>
          <a:cs typeface="+mn-cs"/>
        </a:defRPr>
      </a:lvl6pPr>
      <a:lvl7pPr marL="4032250" algn="l" defTabSz="1344295" rtl="0" eaLnBrk="1" latinLnBrk="0" hangingPunct="1">
        <a:defRPr sz="2645" kern="1200">
          <a:solidFill>
            <a:schemeClr val="tx1"/>
          </a:solidFill>
          <a:latin typeface="+mn-lt"/>
          <a:ea typeface="+mn-ea"/>
          <a:cs typeface="+mn-cs"/>
        </a:defRPr>
      </a:lvl7pPr>
      <a:lvl8pPr marL="4704080" algn="l" defTabSz="1344295" rtl="0" eaLnBrk="1" latinLnBrk="0" hangingPunct="1">
        <a:defRPr sz="2645" kern="1200">
          <a:solidFill>
            <a:schemeClr val="tx1"/>
          </a:solidFill>
          <a:latin typeface="+mn-lt"/>
          <a:ea typeface="+mn-ea"/>
          <a:cs typeface="+mn-cs"/>
        </a:defRPr>
      </a:lvl8pPr>
      <a:lvl9pPr marL="5375910" algn="l" defTabSz="1344295" rtl="0" eaLnBrk="1" latinLnBrk="0" hangingPunct="1">
        <a:defRPr sz="26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tags" Target="../tags/tag66.xml"/><Relationship Id="rId6" Type="http://schemas.openxmlformats.org/officeDocument/2006/relationships/image" Target="../media/image3.png"/><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image" Target="../media/image11.png"/><Relationship Id="rId4" Type="http://schemas.openxmlformats.org/officeDocument/2006/relationships/tags" Target="../tags/tag79.xml"/><Relationship Id="rId3" Type="http://schemas.openxmlformats.org/officeDocument/2006/relationships/image" Target="../media/image3.png"/><Relationship Id="rId20" Type="http://schemas.openxmlformats.org/officeDocument/2006/relationships/notesSlide" Target="../notesSlides/notesSlide10.xml"/><Relationship Id="rId2" Type="http://schemas.openxmlformats.org/officeDocument/2006/relationships/tags" Target="../tags/tag78.xml"/><Relationship Id="rId19" Type="http://schemas.openxmlformats.org/officeDocument/2006/relationships/slideLayout" Target="../slideLayouts/slideLayout2.xml"/><Relationship Id="rId18" Type="http://schemas.openxmlformats.org/officeDocument/2006/relationships/tags" Target="../tags/tag91.xml"/><Relationship Id="rId17" Type="http://schemas.openxmlformats.org/officeDocument/2006/relationships/tags" Target="../tags/tag90.xml"/><Relationship Id="rId16" Type="http://schemas.openxmlformats.org/officeDocument/2006/relationships/tags" Target="../tags/tag89.xml"/><Relationship Id="rId15" Type="http://schemas.openxmlformats.org/officeDocument/2006/relationships/tags" Target="../tags/tag88.xml"/><Relationship Id="rId14" Type="http://schemas.openxmlformats.org/officeDocument/2006/relationships/tags" Target="../tags/tag87.xml"/><Relationship Id="rId13" Type="http://schemas.openxmlformats.org/officeDocument/2006/relationships/tags" Target="../tags/tag86.xml"/><Relationship Id="rId12" Type="http://schemas.openxmlformats.org/officeDocument/2006/relationships/tags" Target="../tags/tag85.xml"/><Relationship Id="rId11" Type="http://schemas.openxmlformats.org/officeDocument/2006/relationships/image" Target="../media/image12.png"/><Relationship Id="rId10" Type="http://schemas.openxmlformats.org/officeDocument/2006/relationships/tags" Target="../tags/tag84.xml"/><Relationship Id="rId1" Type="http://schemas.openxmlformats.org/officeDocument/2006/relationships/tags" Target="../tags/tag77.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tags" Target="../tags/tag93.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tags" Target="../tags/tag9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tags" Target="../tags/tag95.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tags" Target="../tags/tag9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image" Target="../media/image3.png"/><Relationship Id="rId1" Type="http://schemas.openxmlformats.org/officeDocument/2006/relationships/tags" Target="../tags/tag97.xml"/></Relationships>
</file>

<file path=ppt/slides/_rels/slide15.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tags" Target="../tags/tag105.xml"/><Relationship Id="rId7" Type="http://schemas.openxmlformats.org/officeDocument/2006/relationships/tags" Target="../tags/tag104.xml"/><Relationship Id="rId6" Type="http://schemas.openxmlformats.org/officeDocument/2006/relationships/tags" Target="../tags/tag103.xml"/><Relationship Id="rId5" Type="http://schemas.openxmlformats.org/officeDocument/2006/relationships/tags" Target="../tags/tag102.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image" Target="../media/image3.png"/><Relationship Id="rId16" Type="http://schemas.openxmlformats.org/officeDocument/2006/relationships/notesSlide" Target="../notesSlides/notesSlide15.xml"/><Relationship Id="rId15" Type="http://schemas.openxmlformats.org/officeDocument/2006/relationships/slideLayout" Target="../slideLayouts/slideLayout2.xml"/><Relationship Id="rId14" Type="http://schemas.openxmlformats.org/officeDocument/2006/relationships/tags" Target="../tags/tag111.xml"/><Relationship Id="rId13" Type="http://schemas.openxmlformats.org/officeDocument/2006/relationships/tags" Target="../tags/tag110.xml"/><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99.xml"/></Relationships>
</file>

<file path=ppt/slides/_rels/slide16.xml.rels><?xml version="1.0" encoding="UTF-8" standalone="yes"?>
<Relationships xmlns="http://schemas.openxmlformats.org/package/2006/relationships"><Relationship Id="rId9" Type="http://schemas.openxmlformats.org/officeDocument/2006/relationships/tags" Target="../tags/tag119.xml"/><Relationship Id="rId8" Type="http://schemas.openxmlformats.org/officeDocument/2006/relationships/tags" Target="../tags/tag118.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tags" Target="../tags/tag115.xml"/><Relationship Id="rId4" Type="http://schemas.openxmlformats.org/officeDocument/2006/relationships/tags" Target="../tags/tag114.xml"/><Relationship Id="rId3" Type="http://schemas.openxmlformats.org/officeDocument/2006/relationships/tags" Target="../tags/tag113.xml"/><Relationship Id="rId20" Type="http://schemas.openxmlformats.org/officeDocument/2006/relationships/notesSlide" Target="../notesSlides/notesSlide16.xml"/><Relationship Id="rId2" Type="http://schemas.openxmlformats.org/officeDocument/2006/relationships/image" Target="../media/image3.png"/><Relationship Id="rId19" Type="http://schemas.openxmlformats.org/officeDocument/2006/relationships/slideLayout" Target="../slideLayouts/slideLayout2.xml"/><Relationship Id="rId18" Type="http://schemas.openxmlformats.org/officeDocument/2006/relationships/tags" Target="../tags/tag128.xml"/><Relationship Id="rId17" Type="http://schemas.openxmlformats.org/officeDocument/2006/relationships/tags" Target="../tags/tag127.xml"/><Relationship Id="rId16" Type="http://schemas.openxmlformats.org/officeDocument/2006/relationships/tags" Target="../tags/tag126.xml"/><Relationship Id="rId15" Type="http://schemas.openxmlformats.org/officeDocument/2006/relationships/tags" Target="../tags/tag125.xml"/><Relationship Id="rId14" Type="http://schemas.openxmlformats.org/officeDocument/2006/relationships/tags" Target="../tags/tag124.xml"/><Relationship Id="rId13" Type="http://schemas.openxmlformats.org/officeDocument/2006/relationships/tags" Target="../tags/tag123.xml"/><Relationship Id="rId12" Type="http://schemas.openxmlformats.org/officeDocument/2006/relationships/tags" Target="../tags/tag122.xml"/><Relationship Id="rId11" Type="http://schemas.openxmlformats.org/officeDocument/2006/relationships/tags" Target="../tags/tag121.xml"/><Relationship Id="rId10" Type="http://schemas.openxmlformats.org/officeDocument/2006/relationships/tags" Target="../tags/tag120.xml"/><Relationship Id="rId1" Type="http://schemas.openxmlformats.org/officeDocument/2006/relationships/tags" Target="../tags/tag112.xml"/></Relationships>
</file>

<file path=ppt/slides/_rels/slide17.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0" Type="http://schemas.openxmlformats.org/officeDocument/2006/relationships/notesSlide" Target="../notesSlides/notesSlide17.xml"/><Relationship Id="rId2" Type="http://schemas.openxmlformats.org/officeDocument/2006/relationships/image" Target="../media/image3.png"/><Relationship Id="rId19" Type="http://schemas.openxmlformats.org/officeDocument/2006/relationships/slideLayout" Target="../slideLayouts/slideLayout2.xml"/><Relationship Id="rId18" Type="http://schemas.openxmlformats.org/officeDocument/2006/relationships/tags" Target="../tags/tag145.xml"/><Relationship Id="rId17" Type="http://schemas.openxmlformats.org/officeDocument/2006/relationships/tags" Target="../tags/tag144.xml"/><Relationship Id="rId16" Type="http://schemas.openxmlformats.org/officeDocument/2006/relationships/tags" Target="../tags/tag143.xml"/><Relationship Id="rId15" Type="http://schemas.openxmlformats.org/officeDocument/2006/relationships/tags" Target="../tags/tag142.xml"/><Relationship Id="rId14" Type="http://schemas.openxmlformats.org/officeDocument/2006/relationships/tags" Target="../tags/tag141.xml"/><Relationship Id="rId13" Type="http://schemas.openxmlformats.org/officeDocument/2006/relationships/tags" Target="../tags/tag140.xml"/><Relationship Id="rId12" Type="http://schemas.openxmlformats.org/officeDocument/2006/relationships/tags" Target="../tags/tag139.xml"/><Relationship Id="rId11" Type="http://schemas.openxmlformats.org/officeDocument/2006/relationships/tags" Target="../tags/tag138.xml"/><Relationship Id="rId10" Type="http://schemas.openxmlformats.org/officeDocument/2006/relationships/tags" Target="../tags/tag137.xml"/><Relationship Id="rId1" Type="http://schemas.openxmlformats.org/officeDocument/2006/relationships/tags" Target="../tags/tag129.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tags" Target="../tags/tag146.xml"/><Relationship Id="rId2" Type="http://schemas.openxmlformats.org/officeDocument/2006/relationships/image" Target="../media/image20.jpe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image" Target="../media/image21.png"/><Relationship Id="rId2" Type="http://schemas.openxmlformats.org/officeDocument/2006/relationships/image" Target="../media/image3.png"/><Relationship Id="rId18" Type="http://schemas.openxmlformats.org/officeDocument/2006/relationships/notesSlide" Target="../notesSlides/notesSlide19.xml"/><Relationship Id="rId17" Type="http://schemas.openxmlformats.org/officeDocument/2006/relationships/slideLayout" Target="../slideLayouts/slideLayout2.xml"/><Relationship Id="rId16" Type="http://schemas.openxmlformats.org/officeDocument/2006/relationships/tags" Target="../tags/tag159.xml"/><Relationship Id="rId15" Type="http://schemas.openxmlformats.org/officeDocument/2006/relationships/tags" Target="../tags/tag158.xml"/><Relationship Id="rId14" Type="http://schemas.openxmlformats.org/officeDocument/2006/relationships/tags" Target="../tags/tag157.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1" Type="http://schemas.openxmlformats.org/officeDocument/2006/relationships/notesSlide" Target="../notesSlides/notesSlide20.xml"/><Relationship Id="rId20" Type="http://schemas.openxmlformats.org/officeDocument/2006/relationships/slideLayout" Target="../slideLayouts/slideLayout2.xml"/><Relationship Id="rId2" Type="http://schemas.openxmlformats.org/officeDocument/2006/relationships/image" Target="../media/image3.png"/><Relationship Id="rId19" Type="http://schemas.openxmlformats.org/officeDocument/2006/relationships/tags" Target="../tags/tag176.xml"/><Relationship Id="rId18" Type="http://schemas.openxmlformats.org/officeDocument/2006/relationships/tags" Target="../tags/tag175.xml"/><Relationship Id="rId17" Type="http://schemas.openxmlformats.org/officeDocument/2006/relationships/tags" Target="../tags/tag174.xml"/><Relationship Id="rId16" Type="http://schemas.openxmlformats.org/officeDocument/2006/relationships/tags" Target="../tags/tag173.xml"/><Relationship Id="rId15" Type="http://schemas.openxmlformats.org/officeDocument/2006/relationships/tags" Target="../tags/tag172.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tags" Target="../tags/tag168.xml"/><Relationship Id="rId10" Type="http://schemas.openxmlformats.org/officeDocument/2006/relationships/tags" Target="../tags/tag16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tags" Target="../tags/tag180.xml"/><Relationship Id="rId5" Type="http://schemas.openxmlformats.org/officeDocument/2006/relationships/tags" Target="../tags/tag179.xml"/><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image" Target="../media/image3.png"/><Relationship Id="rId13" Type="http://schemas.openxmlformats.org/officeDocument/2006/relationships/notesSlide" Target="../notesSlides/notesSlide21.xml"/><Relationship Id="rId12" Type="http://schemas.openxmlformats.org/officeDocument/2006/relationships/slideLayout" Target="../slideLayouts/slideLayout2.xml"/><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tags" Target="../tags/tag186.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187.xml"/><Relationship Id="rId2" Type="http://schemas.openxmlformats.org/officeDocument/2006/relationships/image" Target="../media/image22.jpe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tags" Target="../tags/tag188.xml"/><Relationship Id="rId2" Type="http://schemas.openxmlformats.org/officeDocument/2006/relationships/image" Target="../media/image23.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tags" Target="../tags/tag190.xml"/><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tags" Target="../tags/tag189.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tags" Target="../tags/tag191.xml"/><Relationship Id="rId2" Type="http://schemas.openxmlformats.org/officeDocument/2006/relationships/image" Target="../media/image25.jpe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tags" Target="../tags/tag19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2.xml"/><Relationship Id="rId4" Type="http://schemas.openxmlformats.org/officeDocument/2006/relationships/tags" Target="../tags/tag193.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194.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3.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image" Target="../media/image3.png"/><Relationship Id="rId7" Type="http://schemas.openxmlformats.org/officeDocument/2006/relationships/image" Target="../media/image29.svg"/><Relationship Id="rId6" Type="http://schemas.openxmlformats.org/officeDocument/2006/relationships/image" Target="../media/image28.png"/><Relationship Id="rId5" Type="http://schemas.openxmlformats.org/officeDocument/2006/relationships/tags" Target="../tags/tag197.xml"/><Relationship Id="rId4" Type="http://schemas.openxmlformats.org/officeDocument/2006/relationships/tags" Target="../tags/tag196.xml"/><Relationship Id="rId3" Type="http://schemas.openxmlformats.org/officeDocument/2006/relationships/tags" Target="../tags/tag195.xml"/><Relationship Id="rId2" Type="http://schemas.openxmlformats.org/officeDocument/2006/relationships/image" Target="../media/image2.png"/><Relationship Id="rId11" Type="http://schemas.openxmlformats.org/officeDocument/2006/relationships/notesSlide" Target="../notesSlides/notesSlide30.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70.xml"/><Relationship Id="rId2" Type="http://schemas.openxmlformats.org/officeDocument/2006/relationships/image" Target="../media/image3.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71.xml"/><Relationship Id="rId2" Type="http://schemas.openxmlformats.org/officeDocument/2006/relationships/image" Target="../media/image7.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xml"/><Relationship Id="rId5" Type="http://schemas.openxmlformats.org/officeDocument/2006/relationships/tags" Target="../tags/tag73.xml"/><Relationship Id="rId4" Type="http://schemas.openxmlformats.org/officeDocument/2006/relationships/image" Target="../media/image9.jpeg"/><Relationship Id="rId3" Type="http://schemas.openxmlformats.org/officeDocument/2006/relationships/tags" Target="../tags/tag72.xml"/><Relationship Id="rId2" Type="http://schemas.openxmlformats.org/officeDocument/2006/relationships/image" Target="../media/image8.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75.xml"/><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tags" Target="../tags/tag7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pic>
        <p:nvPicPr>
          <p:cNvPr id="12" name="图片 11" descr="图片1 11"/>
          <p:cNvPicPr>
            <a:picLocks noChangeAspect="1"/>
          </p:cNvPicPr>
          <p:nvPr/>
        </p:nvPicPr>
        <p:blipFill>
          <a:blip r:embed="rId2"/>
          <a:stretch>
            <a:fillRect/>
          </a:stretch>
        </p:blipFill>
        <p:spPr>
          <a:xfrm>
            <a:off x="0" y="0"/>
            <a:ext cx="12191365" cy="2387600"/>
          </a:xfrm>
          <a:prstGeom prst="rect">
            <a:avLst/>
          </a:prstGeom>
        </p:spPr>
      </p:pic>
      <p:sp>
        <p:nvSpPr>
          <p:cNvPr id="2" name="标题 1"/>
          <p:cNvSpPr>
            <a:spLocks noGrp="1"/>
          </p:cNvSpPr>
          <p:nvPr>
            <p:ph type="ctrTitle"/>
            <p:custDataLst>
              <p:tags r:id="rId3"/>
            </p:custDataLst>
          </p:nvPr>
        </p:nvSpPr>
        <p:spPr>
          <a:xfrm>
            <a:off x="568325" y="2927350"/>
            <a:ext cx="11234420" cy="1066165"/>
          </a:xfrm>
        </p:spPr>
        <p:txBody>
          <a:bodyPr anchor="ctr" anchorCtr="0">
            <a:noAutofit/>
          </a:bodyPr>
          <a:lstStyle/>
          <a:p>
            <a:pPr algn="ctr">
              <a:lnSpc>
                <a:spcPct val="120000"/>
              </a:lnSpc>
              <a:spcBef>
                <a:spcPts val="0"/>
              </a:spcBef>
              <a:spcAft>
                <a:spcPts val="0"/>
              </a:spcAft>
            </a:pP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网易天玄链</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训练营</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sp>
        <p:nvSpPr>
          <p:cNvPr id="3" name="副标题 2"/>
          <p:cNvSpPr>
            <a:spLocks noGrp="1"/>
          </p:cNvSpPr>
          <p:nvPr>
            <p:ph type="subTitle" idx="1"/>
            <p:custDataLst>
              <p:tags r:id="rId4"/>
            </p:custDataLst>
          </p:nvPr>
        </p:nvSpPr>
        <p:spPr>
          <a:xfrm>
            <a:off x="1199020" y="4325773"/>
            <a:ext cx="9799271" cy="610778"/>
          </a:xfrm>
        </p:spPr>
        <p:txBody>
          <a:bodyPr anchor="ctr" anchorCtr="0">
            <a:noAutofit/>
          </a:bodyPr>
          <a:lstStyle/>
          <a:p>
            <a:pPr algn="ctr"/>
            <a:r>
              <a:rPr lang="zh-CN" altLang="en-US" sz="2400" b="1" dirty="0">
                <a:solidFill>
                  <a:srgbClr val="4F4F63"/>
                </a:solidFill>
                <a:latin typeface="微软雅黑" panose="020B0503020204020204" charset="-122"/>
                <a:ea typeface="微软雅黑" panose="020B0503020204020204" charset="-122"/>
                <a:cs typeface="Libre Baskerville" pitchFamily="34" charset="-120"/>
                <a:sym typeface="+mn-ea"/>
              </a:rPr>
              <a:t>区块链基础</a:t>
            </a:r>
            <a:r>
              <a:rPr lang="en-US" altLang="zh-CN" sz="2400" b="1" dirty="0">
                <a:solidFill>
                  <a:srgbClr val="4F4F63"/>
                </a:solidFill>
                <a:latin typeface="微软雅黑" panose="020B0503020204020204" charset="-122"/>
                <a:ea typeface="微软雅黑" panose="020B0503020204020204" charset="-122"/>
                <a:cs typeface="Libre Baskerville" pitchFamily="34" charset="-120"/>
                <a:sym typeface="+mn-ea"/>
              </a:rPr>
              <a:t>&amp;</a:t>
            </a:r>
            <a:r>
              <a:rPr lang="zh-CN" altLang="en-US" sz="2400" b="1" dirty="0">
                <a:solidFill>
                  <a:srgbClr val="4F4F63"/>
                </a:solidFill>
                <a:latin typeface="微软雅黑" panose="020B0503020204020204" charset="-122"/>
                <a:ea typeface="微软雅黑" panose="020B0503020204020204" charset="-122"/>
                <a:cs typeface="Libre Baskerville" pitchFamily="34" charset="-120"/>
                <a:sym typeface="+mn-ea"/>
              </a:rPr>
              <a:t>天玄链架构</a:t>
            </a:r>
            <a:endParaRPr lang="zh-CN" altLang="en-US" sz="2400" b="1" dirty="0">
              <a:solidFill>
                <a:srgbClr val="4F4F63"/>
              </a:solidFill>
              <a:latin typeface="微软雅黑" panose="020B0503020204020204" charset="-122"/>
              <a:ea typeface="微软雅黑" panose="020B0503020204020204" charset="-122"/>
              <a:cs typeface="Libre Baskerville" pitchFamily="34" charset="-120"/>
              <a:sym typeface="+mn-ea"/>
            </a:endParaRPr>
          </a:p>
        </p:txBody>
      </p:sp>
      <p:sp>
        <p:nvSpPr>
          <p:cNvPr id="9" name="副标题 2"/>
          <p:cNvSpPr>
            <a:spLocks noGrp="1"/>
          </p:cNvSpPr>
          <p:nvPr>
            <p:custDataLst>
              <p:tags r:id="rId5"/>
            </p:custDataLst>
          </p:nvPr>
        </p:nvSpPr>
        <p:spPr>
          <a:xfrm>
            <a:off x="1252963" y="4936644"/>
            <a:ext cx="9799271" cy="610778"/>
          </a:xfrm>
          <a:prstGeom prst="rect">
            <a:avLst/>
          </a:prstGeom>
        </p:spPr>
        <p:txBody>
          <a:bodyPr vert="horz" lIns="25400" tIns="13208" rIns="25400" bIns="13208" rtlCol="0" anchor="ctr" anchorCtr="0">
            <a:noAutofit/>
          </a:bodyPr>
          <a:lstStyle>
            <a:lvl1pPr marL="0" indent="0" algn="ctr" defTabSz="1344295" rtl="0" eaLnBrk="1" fontAlgn="auto" latinLnBrk="0" hangingPunct="1">
              <a:lnSpc>
                <a:spcPct val="110000"/>
              </a:lnSpc>
              <a:spcBef>
                <a:spcPts val="0"/>
              </a:spcBef>
              <a:spcAft>
                <a:spcPts val="1000"/>
              </a:spcAft>
              <a:buFont typeface="Arial" panose="020B0604020202020204" pitchFamily="34" charset="0"/>
              <a:buNone/>
              <a:defRPr sz="3530" u="none" strike="noStrike" kern="1200" cap="none" spc="200" normalizeH="0" baseline="0">
                <a:solidFill>
                  <a:schemeClr val="tx1">
                    <a:lumMod val="65000"/>
                    <a:lumOff val="35000"/>
                  </a:schemeClr>
                </a:solidFill>
                <a:uFillTx/>
                <a:latin typeface="+mn-lt"/>
                <a:ea typeface="+mn-ea"/>
                <a:cs typeface="+mn-cs"/>
              </a:defRPr>
            </a:lvl1pPr>
            <a:lvl2pPr marL="671830" indent="0" algn="ctr" defTabSz="1344295" rtl="0" eaLnBrk="1" fontAlgn="auto" latinLnBrk="0" hangingPunct="1">
              <a:lnSpc>
                <a:spcPct val="120000"/>
              </a:lnSpc>
              <a:spcBef>
                <a:spcPts val="0"/>
              </a:spcBef>
              <a:spcAft>
                <a:spcPts val="600"/>
              </a:spcAft>
              <a:buFont typeface="Arial" panose="020B0604020202020204" pitchFamily="34" charset="0"/>
              <a:buNone/>
              <a:tabLst>
                <a:tab pos="2366010" algn="l"/>
                <a:tab pos="2366010" algn="l"/>
                <a:tab pos="2366010" algn="l"/>
                <a:tab pos="2366010" algn="l"/>
              </a:tabLst>
              <a:defRPr sz="2940" u="none" strike="noStrike" kern="1200" cap="none" spc="150" normalizeH="0" baseline="0">
                <a:solidFill>
                  <a:schemeClr val="tx1">
                    <a:lumMod val="65000"/>
                    <a:lumOff val="35000"/>
                  </a:schemeClr>
                </a:solidFill>
                <a:uFillTx/>
                <a:latin typeface="+mn-lt"/>
                <a:ea typeface="+mn-ea"/>
                <a:cs typeface="+mn-cs"/>
              </a:defRPr>
            </a:lvl2pPr>
            <a:lvl3pPr marL="1344295" indent="0" algn="ctr" defTabSz="1344295" rtl="0" eaLnBrk="1" fontAlgn="auto" latinLnBrk="0" hangingPunct="1">
              <a:lnSpc>
                <a:spcPct val="120000"/>
              </a:lnSpc>
              <a:spcBef>
                <a:spcPts val="0"/>
              </a:spcBef>
              <a:spcAft>
                <a:spcPts val="600"/>
              </a:spcAft>
              <a:buFont typeface="Arial" panose="020B0604020202020204" pitchFamily="34" charset="0"/>
              <a:buNone/>
              <a:defRPr sz="2645" u="none" strike="noStrike" kern="1200" cap="none" spc="150" normalizeH="0" baseline="0">
                <a:solidFill>
                  <a:schemeClr val="tx1">
                    <a:lumMod val="65000"/>
                    <a:lumOff val="35000"/>
                  </a:schemeClr>
                </a:solidFill>
                <a:uFillTx/>
                <a:latin typeface="+mn-lt"/>
                <a:ea typeface="+mn-ea"/>
                <a:cs typeface="+mn-cs"/>
              </a:defRPr>
            </a:lvl3pPr>
            <a:lvl4pPr marL="2016125" indent="0" algn="ctr" defTabSz="1344295" rtl="0" eaLnBrk="1" fontAlgn="auto" latinLnBrk="0" hangingPunct="1">
              <a:lnSpc>
                <a:spcPct val="120000"/>
              </a:lnSpc>
              <a:spcBef>
                <a:spcPts val="0"/>
              </a:spcBef>
              <a:spcAft>
                <a:spcPts val="300"/>
              </a:spcAft>
              <a:buFont typeface="Wingdings" panose="05000000000000000000" charset="0"/>
              <a:buNone/>
              <a:defRPr sz="2350" u="none" strike="noStrike" kern="1200" cap="none" spc="150" normalizeH="0" baseline="0">
                <a:solidFill>
                  <a:schemeClr val="tx1">
                    <a:lumMod val="65000"/>
                    <a:lumOff val="35000"/>
                  </a:schemeClr>
                </a:solidFill>
                <a:uFillTx/>
                <a:latin typeface="+mn-lt"/>
                <a:ea typeface="+mn-ea"/>
                <a:cs typeface="+mn-cs"/>
              </a:defRPr>
            </a:lvl4pPr>
            <a:lvl5pPr marL="2687955" indent="0" algn="ctr" defTabSz="1344295" rtl="0" eaLnBrk="1" fontAlgn="auto" latinLnBrk="0" hangingPunct="1">
              <a:lnSpc>
                <a:spcPct val="120000"/>
              </a:lnSpc>
              <a:spcBef>
                <a:spcPts val="0"/>
              </a:spcBef>
              <a:spcAft>
                <a:spcPts val="300"/>
              </a:spcAft>
              <a:buFont typeface="Arial" panose="020B0604020202020204" pitchFamily="34" charset="0"/>
              <a:buNone/>
              <a:defRPr sz="2350" u="none" strike="noStrike" kern="1200" cap="none" spc="150" normalizeH="0" baseline="0">
                <a:solidFill>
                  <a:schemeClr val="tx1">
                    <a:lumMod val="65000"/>
                    <a:lumOff val="35000"/>
                  </a:schemeClr>
                </a:solidFill>
                <a:uFillTx/>
                <a:latin typeface="+mn-lt"/>
                <a:ea typeface="+mn-ea"/>
                <a:cs typeface="+mn-cs"/>
              </a:defRPr>
            </a:lvl5pPr>
            <a:lvl6pPr marL="3359785"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6pPr>
            <a:lvl7pPr marL="403225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7pPr>
            <a:lvl8pPr marL="470408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8pPr>
            <a:lvl9pPr marL="537591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9pPr>
          </a:lstStyle>
          <a:p>
            <a:pPr algn="ctr"/>
            <a:r>
              <a:rPr lang="zh-CN" altLang="en-US"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rPr>
              <a:t>讲师：</a:t>
            </a:r>
            <a:r>
              <a:rPr lang="zh-CN" altLang="en-US"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rPr>
              <a:t>万传儒</a:t>
            </a:r>
            <a:endParaRPr lang="zh-CN" altLang="en-US"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endParaRPr>
          </a:p>
        </p:txBody>
      </p:sp>
      <p:pic>
        <p:nvPicPr>
          <p:cNvPr id="6" name="图片 5" descr="网易区块链黑白透明logo"/>
          <p:cNvPicPr>
            <a:picLocks noChangeAspect="1"/>
          </p:cNvPicPr>
          <p:nvPr/>
        </p:nvPicPr>
        <p:blipFill>
          <a:blip r:embed="rId6"/>
          <a:stretch>
            <a:fillRect/>
          </a:stretch>
        </p:blipFill>
        <p:spPr>
          <a:xfrm>
            <a:off x="5254625" y="5623560"/>
            <a:ext cx="1681480" cy="686435"/>
          </a:xfrm>
          <a:prstGeom prst="rect">
            <a:avLst/>
          </a:prstGeom>
        </p:spPr>
      </p:pic>
    </p:spTree>
    <p:custDataLst>
      <p:tags r:id="rId7"/>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custDataLst>
              <p:tags r:id="rId1"/>
            </p:custDataLst>
          </p:nvPr>
        </p:nvSpPr>
        <p:spPr>
          <a:xfrm>
            <a:off x="4594225" y="1038225"/>
            <a:ext cx="4423410" cy="3702685"/>
          </a:xfrm>
          <a:prstGeom prst="ellipse">
            <a:avLst/>
          </a:prstGeom>
          <a:noFill/>
          <a:ln w="19050">
            <a:solidFill>
              <a:schemeClr val="tx1"/>
            </a:solidFill>
            <a:prstDash val="sysDash"/>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custDataLst>
              <p:tags r:id="rId2"/>
            </p:custDataLst>
          </p:nvPr>
        </p:nvPicPr>
        <p:blipFill>
          <a:blip r:embed="rId3"/>
          <a:stretch>
            <a:fillRect/>
          </a:stretch>
        </p:blipFill>
        <p:spPr>
          <a:xfrm>
            <a:off x="10130155" y="284480"/>
            <a:ext cx="1764665" cy="720725"/>
          </a:xfrm>
          <a:prstGeom prst="rect">
            <a:avLst/>
          </a:prstGeom>
        </p:spPr>
      </p:pic>
      <p:pic>
        <p:nvPicPr>
          <p:cNvPr id="5" name="图片 4" descr="节点 (1)"/>
          <p:cNvPicPr>
            <a:picLocks noChangeAspect="1"/>
          </p:cNvPicPr>
          <p:nvPr>
            <p:custDataLst>
              <p:tags r:id="rId4"/>
            </p:custDataLst>
          </p:nvPr>
        </p:nvPicPr>
        <p:blipFill>
          <a:blip r:embed="rId5"/>
          <a:stretch>
            <a:fillRect/>
          </a:stretch>
        </p:blipFill>
        <p:spPr>
          <a:xfrm>
            <a:off x="5029835" y="2404745"/>
            <a:ext cx="777240" cy="777240"/>
          </a:xfrm>
          <a:prstGeom prst="rect">
            <a:avLst/>
          </a:prstGeom>
        </p:spPr>
      </p:pic>
      <p:pic>
        <p:nvPicPr>
          <p:cNvPr id="6" name="图片 5" descr="节点 (1)"/>
          <p:cNvPicPr>
            <a:picLocks noChangeAspect="1"/>
          </p:cNvPicPr>
          <p:nvPr>
            <p:custDataLst>
              <p:tags r:id="rId6"/>
            </p:custDataLst>
          </p:nvPr>
        </p:nvPicPr>
        <p:blipFill>
          <a:blip r:embed="rId5"/>
          <a:stretch>
            <a:fillRect/>
          </a:stretch>
        </p:blipFill>
        <p:spPr>
          <a:xfrm>
            <a:off x="6774180" y="1624330"/>
            <a:ext cx="777240" cy="777240"/>
          </a:xfrm>
          <a:prstGeom prst="rect">
            <a:avLst/>
          </a:prstGeom>
        </p:spPr>
      </p:pic>
      <p:pic>
        <p:nvPicPr>
          <p:cNvPr id="7" name="图片 6" descr="节点 (1)"/>
          <p:cNvPicPr>
            <a:picLocks noChangeAspect="1"/>
          </p:cNvPicPr>
          <p:nvPr>
            <p:custDataLst>
              <p:tags r:id="rId7"/>
            </p:custDataLst>
          </p:nvPr>
        </p:nvPicPr>
        <p:blipFill>
          <a:blip r:embed="rId5"/>
          <a:stretch>
            <a:fillRect/>
          </a:stretch>
        </p:blipFill>
        <p:spPr>
          <a:xfrm>
            <a:off x="6822440" y="3531870"/>
            <a:ext cx="777240" cy="777240"/>
          </a:xfrm>
          <a:prstGeom prst="rect">
            <a:avLst/>
          </a:prstGeom>
        </p:spPr>
      </p:pic>
      <p:sp>
        <p:nvSpPr>
          <p:cNvPr id="9" name="文本框 8"/>
          <p:cNvSpPr txBox="1"/>
          <p:nvPr>
            <p:custDataLst>
              <p:tags r:id="rId8"/>
            </p:custDataLst>
          </p:nvPr>
        </p:nvSpPr>
        <p:spPr>
          <a:xfrm>
            <a:off x="5048885" y="3181985"/>
            <a:ext cx="794385" cy="368300"/>
          </a:xfrm>
          <a:prstGeom prst="rect">
            <a:avLst/>
          </a:prstGeom>
          <a:noFill/>
        </p:spPr>
        <p:txBody>
          <a:bodyPr wrap="square" rtlCol="0">
            <a:spAutoFit/>
          </a:bodyPr>
          <a:p>
            <a:pPr algn="ctr"/>
            <a:r>
              <a:rPr lang="en-US" altLang="zh-CN"/>
              <a:t>SMR</a:t>
            </a:r>
            <a:endParaRPr lang="en-US" altLang="zh-CN"/>
          </a:p>
        </p:txBody>
      </p:sp>
      <p:sp>
        <p:nvSpPr>
          <p:cNvPr id="11" name="文本框 10"/>
          <p:cNvSpPr txBox="1"/>
          <p:nvPr>
            <p:custDataLst>
              <p:tags r:id="rId9"/>
            </p:custDataLst>
          </p:nvPr>
        </p:nvSpPr>
        <p:spPr>
          <a:xfrm>
            <a:off x="6757035" y="2404745"/>
            <a:ext cx="794385" cy="368300"/>
          </a:xfrm>
          <a:prstGeom prst="rect">
            <a:avLst/>
          </a:prstGeom>
          <a:noFill/>
        </p:spPr>
        <p:txBody>
          <a:bodyPr wrap="square" rtlCol="0">
            <a:spAutoFit/>
          </a:bodyPr>
          <a:p>
            <a:pPr algn="ctr"/>
            <a:r>
              <a:rPr lang="en-US" altLang="zh-CN"/>
              <a:t>SMR</a:t>
            </a:r>
            <a:endParaRPr lang="en-US" altLang="zh-CN"/>
          </a:p>
        </p:txBody>
      </p:sp>
      <p:sp>
        <p:nvSpPr>
          <p:cNvPr id="12" name="文本框 11"/>
          <p:cNvSpPr txBox="1"/>
          <p:nvPr>
            <p:custDataLst>
              <p:tags r:id="rId10"/>
            </p:custDataLst>
          </p:nvPr>
        </p:nvSpPr>
        <p:spPr>
          <a:xfrm>
            <a:off x="6805295" y="4372610"/>
            <a:ext cx="794385" cy="368300"/>
          </a:xfrm>
          <a:prstGeom prst="rect">
            <a:avLst/>
          </a:prstGeom>
          <a:noFill/>
        </p:spPr>
        <p:txBody>
          <a:bodyPr wrap="square" rtlCol="0">
            <a:spAutoFit/>
          </a:bodyPr>
          <a:p>
            <a:pPr algn="ctr"/>
            <a:r>
              <a:rPr lang="en-US" altLang="zh-CN"/>
              <a:t>SMR</a:t>
            </a:r>
            <a:endParaRPr lang="en-US" altLang="zh-CN"/>
          </a:p>
        </p:txBody>
      </p:sp>
      <p:pic>
        <p:nvPicPr>
          <p:cNvPr id="14" name="图片 13" descr="用户 (1)"/>
          <p:cNvPicPr>
            <a:picLocks noChangeAspect="1"/>
          </p:cNvPicPr>
          <p:nvPr/>
        </p:nvPicPr>
        <p:blipFill>
          <a:blip r:embed="rId11"/>
          <a:stretch>
            <a:fillRect/>
          </a:stretch>
        </p:blipFill>
        <p:spPr>
          <a:xfrm>
            <a:off x="1749425" y="2529205"/>
            <a:ext cx="762000" cy="762000"/>
          </a:xfrm>
          <a:prstGeom prst="rect">
            <a:avLst/>
          </a:prstGeom>
        </p:spPr>
      </p:pic>
      <p:sp>
        <p:nvSpPr>
          <p:cNvPr id="17" name="文本框 16"/>
          <p:cNvSpPr txBox="1"/>
          <p:nvPr/>
        </p:nvSpPr>
        <p:spPr>
          <a:xfrm>
            <a:off x="2697480" y="2532380"/>
            <a:ext cx="1710690" cy="368300"/>
          </a:xfrm>
          <a:prstGeom prst="rect">
            <a:avLst/>
          </a:prstGeom>
          <a:noFill/>
        </p:spPr>
        <p:txBody>
          <a:bodyPr wrap="square" rtlCol="0">
            <a:spAutoFit/>
          </a:bodyPr>
          <a:p>
            <a:pPr algn="ctr"/>
            <a:r>
              <a:rPr lang="zh-CN" altLang="en-US"/>
              <a:t>输入（</a:t>
            </a:r>
            <a:r>
              <a:rPr lang="en-US" altLang="zh-CN"/>
              <a:t>&lt;1,tx1&gt;</a:t>
            </a:r>
            <a:r>
              <a:rPr lang="zh-CN" altLang="en-US"/>
              <a:t>）</a:t>
            </a:r>
            <a:endParaRPr lang="zh-CN" altLang="en-US"/>
          </a:p>
        </p:txBody>
      </p:sp>
      <p:sp>
        <p:nvSpPr>
          <p:cNvPr id="20" name="文本框 19"/>
          <p:cNvSpPr txBox="1"/>
          <p:nvPr/>
        </p:nvSpPr>
        <p:spPr>
          <a:xfrm>
            <a:off x="477520" y="5439410"/>
            <a:ext cx="11236325" cy="398780"/>
          </a:xfrm>
          <a:prstGeom prst="rect">
            <a:avLst/>
          </a:prstGeom>
          <a:noFill/>
        </p:spPr>
        <p:txBody>
          <a:bodyPr wrap="square" rtlCol="0">
            <a:spAutoFit/>
          </a:bodyPr>
          <a:p>
            <a:pPr algn="ctr"/>
            <a:r>
              <a:rPr lang="zh-CN" altLang="en-US" sz="2000"/>
              <a:t>在</a:t>
            </a:r>
            <a:r>
              <a:rPr lang="zh-CN" altLang="en-US" sz="2000" b="1"/>
              <a:t>特定网络</a:t>
            </a:r>
            <a:r>
              <a:rPr lang="zh-CN" altLang="en-US" sz="2000"/>
              <a:t>情况下，</a:t>
            </a:r>
            <a:r>
              <a:rPr lang="en-US" altLang="zh-CN" sz="2000"/>
              <a:t>SMR</a:t>
            </a:r>
            <a:r>
              <a:rPr lang="zh-CN" altLang="en-US" sz="2000"/>
              <a:t>之间保证每个</a:t>
            </a:r>
            <a:r>
              <a:rPr lang="en-US" altLang="zh-CN" sz="2000"/>
              <a:t>SMR</a:t>
            </a:r>
            <a:r>
              <a:rPr lang="zh-CN" altLang="en-US" sz="2000"/>
              <a:t>输入相同的协议（</a:t>
            </a:r>
            <a:r>
              <a:rPr lang="zh-CN" altLang="en-US" sz="2000" b="1"/>
              <a:t>输入内容</a:t>
            </a:r>
            <a:r>
              <a:rPr lang="zh-CN" altLang="en-US" sz="2000"/>
              <a:t>一致、</a:t>
            </a:r>
            <a:r>
              <a:rPr lang="zh-CN" altLang="en-US" sz="2000" b="1"/>
              <a:t>顺序</a:t>
            </a:r>
            <a:r>
              <a:rPr lang="zh-CN" altLang="en-US" sz="2000"/>
              <a:t>一致）</a:t>
            </a:r>
            <a:endParaRPr lang="zh-CN" altLang="en-US" sz="2000"/>
          </a:p>
        </p:txBody>
      </p:sp>
      <p:cxnSp>
        <p:nvCxnSpPr>
          <p:cNvPr id="21" name="直接箭头连接符 20"/>
          <p:cNvCxnSpPr/>
          <p:nvPr>
            <p:custDataLst>
              <p:tags r:id="rId12"/>
            </p:custDataLst>
          </p:nvPr>
        </p:nvCxnSpPr>
        <p:spPr>
          <a:xfrm flipH="1">
            <a:off x="5424805" y="1993265"/>
            <a:ext cx="6350" cy="499110"/>
          </a:xfrm>
          <a:prstGeom prst="straightConnector1">
            <a:avLst/>
          </a:prstGeom>
          <a:ln w="12700">
            <a:solidFill>
              <a:schemeClr val="tx1"/>
            </a:solidFill>
            <a:tailEnd type="arrow" w="lg" len="med"/>
          </a:ln>
        </p:spPr>
        <p:style>
          <a:lnRef idx="2">
            <a:schemeClr val="accent1"/>
          </a:lnRef>
          <a:fillRef idx="0">
            <a:srgbClr val="FFFFFF"/>
          </a:fillRef>
          <a:effectRef idx="0">
            <a:srgbClr val="FFFFFF"/>
          </a:effectRef>
          <a:fontRef idx="minor">
            <a:schemeClr val="tx1"/>
          </a:fontRef>
        </p:style>
      </p:cxnSp>
      <p:sp>
        <p:nvSpPr>
          <p:cNvPr id="22" name="文本框 21"/>
          <p:cNvSpPr txBox="1"/>
          <p:nvPr>
            <p:custDataLst>
              <p:tags r:id="rId13"/>
            </p:custDataLst>
          </p:nvPr>
        </p:nvSpPr>
        <p:spPr>
          <a:xfrm>
            <a:off x="5376545" y="2058670"/>
            <a:ext cx="1040130" cy="368300"/>
          </a:xfrm>
          <a:prstGeom prst="rect">
            <a:avLst/>
          </a:prstGeom>
          <a:noFill/>
        </p:spPr>
        <p:txBody>
          <a:bodyPr wrap="square" rtlCol="0">
            <a:spAutoFit/>
          </a:bodyPr>
          <a:p>
            <a:pPr algn="ctr"/>
            <a:r>
              <a:rPr lang="en-US" altLang="zh-CN"/>
              <a:t>&lt;1,tx1&gt;</a:t>
            </a:r>
            <a:endParaRPr lang="en-US" altLang="zh-CN"/>
          </a:p>
        </p:txBody>
      </p:sp>
      <p:cxnSp>
        <p:nvCxnSpPr>
          <p:cNvPr id="23" name="直接箭头连接符 22"/>
          <p:cNvCxnSpPr/>
          <p:nvPr>
            <p:custDataLst>
              <p:tags r:id="rId14"/>
            </p:custDataLst>
          </p:nvPr>
        </p:nvCxnSpPr>
        <p:spPr>
          <a:xfrm flipH="1">
            <a:off x="7136765" y="1212215"/>
            <a:ext cx="6350" cy="499110"/>
          </a:xfrm>
          <a:prstGeom prst="straightConnector1">
            <a:avLst/>
          </a:prstGeom>
          <a:ln w="12700">
            <a:solidFill>
              <a:schemeClr val="tx1"/>
            </a:solidFill>
            <a:tailEnd type="arrow" w="lg" len="med"/>
          </a:ln>
        </p:spPr>
        <p:style>
          <a:lnRef idx="2">
            <a:schemeClr val="accent1"/>
          </a:lnRef>
          <a:fillRef idx="0">
            <a:srgbClr val="FFFFFF"/>
          </a:fillRef>
          <a:effectRef idx="0">
            <a:srgbClr val="FFFFFF"/>
          </a:effectRef>
          <a:fontRef idx="minor">
            <a:schemeClr val="tx1"/>
          </a:fontRef>
        </p:style>
      </p:cxnSp>
      <p:cxnSp>
        <p:nvCxnSpPr>
          <p:cNvPr id="27" name="直接箭头连接符 26"/>
          <p:cNvCxnSpPr/>
          <p:nvPr>
            <p:custDataLst>
              <p:tags r:id="rId15"/>
            </p:custDataLst>
          </p:nvPr>
        </p:nvCxnSpPr>
        <p:spPr>
          <a:xfrm flipH="1">
            <a:off x="7191375" y="3110865"/>
            <a:ext cx="6350" cy="499110"/>
          </a:xfrm>
          <a:prstGeom prst="straightConnector1">
            <a:avLst/>
          </a:prstGeom>
          <a:ln w="12700">
            <a:solidFill>
              <a:schemeClr val="tx1"/>
            </a:solidFill>
            <a:tailEnd type="arrow" w="lg" len="med"/>
          </a:ln>
        </p:spPr>
        <p:style>
          <a:lnRef idx="2">
            <a:schemeClr val="accent1"/>
          </a:lnRef>
          <a:fillRef idx="0">
            <a:srgbClr val="FFFFFF"/>
          </a:fillRef>
          <a:effectRef idx="0">
            <a:srgbClr val="FFFFFF"/>
          </a:effectRef>
          <a:fontRef idx="minor">
            <a:schemeClr val="tx1"/>
          </a:fontRef>
        </p:style>
      </p:cxnSp>
      <p:sp>
        <p:nvSpPr>
          <p:cNvPr id="31" name="文本框 30"/>
          <p:cNvSpPr txBox="1"/>
          <p:nvPr/>
        </p:nvSpPr>
        <p:spPr>
          <a:xfrm>
            <a:off x="1807845" y="3431540"/>
            <a:ext cx="718820" cy="368300"/>
          </a:xfrm>
          <a:prstGeom prst="rect">
            <a:avLst/>
          </a:prstGeom>
          <a:noFill/>
        </p:spPr>
        <p:txBody>
          <a:bodyPr wrap="square" rtlCol="0">
            <a:spAutoFit/>
          </a:bodyPr>
          <a:p>
            <a:r>
              <a:rPr lang="zh-CN" altLang="en-US"/>
              <a:t>外部</a:t>
            </a:r>
            <a:endParaRPr lang="zh-CN" altLang="en-US"/>
          </a:p>
        </p:txBody>
      </p:sp>
      <p:sp>
        <p:nvSpPr>
          <p:cNvPr id="32" name="文本框 31"/>
          <p:cNvSpPr txBox="1"/>
          <p:nvPr/>
        </p:nvSpPr>
        <p:spPr>
          <a:xfrm>
            <a:off x="5251450" y="4855845"/>
            <a:ext cx="3919855" cy="368300"/>
          </a:xfrm>
          <a:prstGeom prst="rect">
            <a:avLst/>
          </a:prstGeom>
          <a:noFill/>
        </p:spPr>
        <p:txBody>
          <a:bodyPr wrap="square" rtlCol="0">
            <a:spAutoFit/>
          </a:bodyPr>
          <a:p>
            <a:pPr algn="ctr"/>
            <a:r>
              <a:rPr lang="zh-CN" altLang="en-US"/>
              <a:t>多个</a:t>
            </a:r>
            <a:r>
              <a:rPr lang="en-US" altLang="zh-CN"/>
              <a:t>SMR</a:t>
            </a:r>
            <a:r>
              <a:rPr lang="zh-CN" altLang="en-US"/>
              <a:t>组成的系统（分布式</a:t>
            </a:r>
            <a:r>
              <a:rPr lang="en-US" altLang="zh-CN"/>
              <a:t>SMR</a:t>
            </a:r>
            <a:r>
              <a:rPr lang="zh-CN" altLang="en-US"/>
              <a:t>）</a:t>
            </a:r>
            <a:endParaRPr lang="zh-CN" altLang="en-US"/>
          </a:p>
        </p:txBody>
      </p:sp>
      <p:sp>
        <p:nvSpPr>
          <p:cNvPr id="33" name="右箭头 32"/>
          <p:cNvSpPr/>
          <p:nvPr/>
        </p:nvSpPr>
        <p:spPr>
          <a:xfrm>
            <a:off x="2766695" y="2842895"/>
            <a:ext cx="1430655" cy="448310"/>
          </a:xfrm>
          <a:prstGeom prst="rightArrow">
            <a:avLst>
              <a:gd name="adj1" fmla="val 40793"/>
              <a:gd name="adj2" fmla="val 50000"/>
            </a:avLst>
          </a:prstGeom>
          <a:solidFill>
            <a:schemeClr val="tx1">
              <a:lumMod val="65000"/>
              <a:lumOff val="3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custDataLst>
              <p:tags r:id="rId16"/>
            </p:custDataLst>
          </p:nvPr>
        </p:nvSpPr>
        <p:spPr>
          <a:xfrm>
            <a:off x="7136765" y="1252855"/>
            <a:ext cx="1040130" cy="368300"/>
          </a:xfrm>
          <a:prstGeom prst="rect">
            <a:avLst/>
          </a:prstGeom>
          <a:noFill/>
        </p:spPr>
        <p:txBody>
          <a:bodyPr wrap="square" rtlCol="0">
            <a:spAutoFit/>
          </a:bodyPr>
          <a:p>
            <a:pPr algn="ctr"/>
            <a:r>
              <a:rPr lang="en-US" altLang="zh-CN"/>
              <a:t>&lt;1,tx1&gt;</a:t>
            </a:r>
            <a:endParaRPr lang="en-US" altLang="zh-CN"/>
          </a:p>
        </p:txBody>
      </p:sp>
      <p:sp>
        <p:nvSpPr>
          <p:cNvPr id="36" name="文本框 35"/>
          <p:cNvSpPr txBox="1"/>
          <p:nvPr>
            <p:custDataLst>
              <p:tags r:id="rId17"/>
            </p:custDataLst>
          </p:nvPr>
        </p:nvSpPr>
        <p:spPr>
          <a:xfrm>
            <a:off x="7143115" y="3182620"/>
            <a:ext cx="1040130" cy="368300"/>
          </a:xfrm>
          <a:prstGeom prst="rect">
            <a:avLst/>
          </a:prstGeom>
          <a:noFill/>
        </p:spPr>
        <p:txBody>
          <a:bodyPr wrap="square" rtlCol="0">
            <a:spAutoFit/>
          </a:bodyPr>
          <a:p>
            <a:pPr algn="ctr"/>
            <a:r>
              <a:rPr lang="en-US" altLang="zh-CN"/>
              <a:t>&lt;1,tx1&gt;</a:t>
            </a:r>
            <a:endParaRPr lang="en-US" altLang="zh-CN"/>
          </a:p>
        </p:txBody>
      </p:sp>
      <p:sp>
        <p:nvSpPr>
          <p:cNvPr id="4" name="文本框 3"/>
          <p:cNvSpPr txBox="1"/>
          <p:nvPr/>
        </p:nvSpPr>
        <p:spPr>
          <a:xfrm>
            <a:off x="9994900" y="2773045"/>
            <a:ext cx="2197100" cy="2326640"/>
          </a:xfrm>
          <a:prstGeom prst="rect">
            <a:avLst/>
          </a:prstGeom>
          <a:noFill/>
        </p:spPr>
        <p:txBody>
          <a:bodyPr wrap="square" rtlCol="0">
            <a:noAutofit/>
          </a:bodyPr>
          <a:p>
            <a:pPr marL="285750" indent="-285750">
              <a:buFont typeface="Arial" panose="020B0604020202020204" pitchFamily="34" charset="0"/>
              <a:buChar char="•"/>
            </a:pPr>
            <a:r>
              <a:rPr lang="zh-CN" altLang="en-US" sz="2400"/>
              <a:t>状态同步</a:t>
            </a:r>
            <a:endParaRPr lang="zh-CN" altLang="en-US" sz="2400"/>
          </a:p>
          <a:p>
            <a:pPr marL="285750" indent="-285750">
              <a:buFont typeface="Arial" panose="020B0604020202020204" pitchFamily="34" charset="0"/>
              <a:buChar char="•"/>
            </a:pPr>
            <a:r>
              <a:rPr lang="zh-CN" altLang="en-US" sz="2400"/>
              <a:t>选举</a:t>
            </a:r>
            <a:endParaRPr lang="zh-CN" altLang="en-US" sz="2400"/>
          </a:p>
          <a:p>
            <a:pPr marL="285750" indent="-285750">
              <a:buFont typeface="Arial" panose="020B0604020202020204" pitchFamily="34" charset="0"/>
              <a:buChar char="•"/>
            </a:pPr>
            <a:r>
              <a:rPr lang="zh-CN" altLang="en-US" sz="2400"/>
              <a:t>恢复</a:t>
            </a:r>
            <a:endParaRPr lang="zh-CN" altLang="en-US" sz="2400"/>
          </a:p>
        </p:txBody>
      </p:sp>
      <p:sp>
        <p:nvSpPr>
          <p:cNvPr id="8" name="文本框 7"/>
          <p:cNvSpPr txBox="1"/>
          <p:nvPr/>
        </p:nvSpPr>
        <p:spPr>
          <a:xfrm>
            <a:off x="1013460" y="1187450"/>
            <a:ext cx="3301365" cy="706755"/>
          </a:xfrm>
          <a:prstGeom prst="rect">
            <a:avLst/>
          </a:prstGeom>
          <a:noFill/>
        </p:spPr>
        <p:txBody>
          <a:bodyPr wrap="square" rtlCol="0">
            <a:spAutoFit/>
          </a:bodyPr>
          <a:p>
            <a:r>
              <a:rPr lang="zh-CN" altLang="en-US" sz="4000">
                <a:latin typeface="华文彩云" panose="02010800040101010101" charset="-122"/>
                <a:ea typeface="华文彩云" panose="02010800040101010101" charset="-122"/>
              </a:rPr>
              <a:t>状态</a:t>
            </a:r>
            <a:r>
              <a:rPr lang="zh-CN" altLang="en-US" sz="4000">
                <a:latin typeface="华文彩云" panose="02010800040101010101" charset="-122"/>
                <a:ea typeface="华文彩云" panose="02010800040101010101" charset="-122"/>
              </a:rPr>
              <a:t>复制机</a:t>
            </a:r>
            <a:endParaRPr lang="zh-CN" altLang="en-US" sz="4000">
              <a:latin typeface="华文彩云" panose="02010800040101010101" charset="-122"/>
              <a:ea typeface="华文彩云" panose="02010800040101010101" charset="-122"/>
            </a:endParaRPr>
          </a:p>
        </p:txBody>
      </p:sp>
    </p:spTree>
    <p:custDataLst>
      <p:tags r:id="rId18"/>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custDataLst>
              <p:tags r:id="rId1"/>
            </p:custDataLst>
          </p:nvPr>
        </p:nvPicPr>
        <p:blipFill>
          <a:blip r:embed="rId2"/>
          <a:stretch>
            <a:fillRect/>
          </a:stretch>
        </p:blipFill>
        <p:spPr>
          <a:xfrm>
            <a:off x="10130155" y="284480"/>
            <a:ext cx="1764665" cy="720725"/>
          </a:xfrm>
          <a:prstGeom prst="rect">
            <a:avLst/>
          </a:prstGeom>
        </p:spPr>
      </p:pic>
      <p:pic>
        <p:nvPicPr>
          <p:cNvPr id="10" name="图片 9" descr="1"/>
          <p:cNvPicPr>
            <a:picLocks noChangeAspect="1"/>
          </p:cNvPicPr>
          <p:nvPr/>
        </p:nvPicPr>
        <p:blipFill>
          <a:blip r:embed="rId3"/>
          <a:stretch>
            <a:fillRect/>
          </a:stretch>
        </p:blipFill>
        <p:spPr>
          <a:xfrm>
            <a:off x="1729740" y="1187450"/>
            <a:ext cx="8733155" cy="5670550"/>
          </a:xfrm>
          <a:prstGeom prst="rect">
            <a:avLst/>
          </a:prstGeom>
        </p:spPr>
      </p:pic>
      <p:pic>
        <p:nvPicPr>
          <p:cNvPr id="13" name="图片 12" descr="2"/>
          <p:cNvPicPr>
            <a:picLocks noChangeAspect="1"/>
          </p:cNvPicPr>
          <p:nvPr/>
        </p:nvPicPr>
        <p:blipFill>
          <a:blip r:embed="rId4"/>
          <a:stretch>
            <a:fillRect/>
          </a:stretch>
        </p:blipFill>
        <p:spPr>
          <a:xfrm>
            <a:off x="1729740" y="1187450"/>
            <a:ext cx="8399780" cy="5454015"/>
          </a:xfrm>
          <a:prstGeom prst="rect">
            <a:avLst/>
          </a:prstGeom>
        </p:spPr>
      </p:pic>
      <p:pic>
        <p:nvPicPr>
          <p:cNvPr id="16" name="图片 15" descr="3"/>
          <p:cNvPicPr>
            <a:picLocks noChangeAspect="1"/>
          </p:cNvPicPr>
          <p:nvPr/>
        </p:nvPicPr>
        <p:blipFill>
          <a:blip r:embed="rId5"/>
          <a:stretch>
            <a:fillRect/>
          </a:stretch>
        </p:blipFill>
        <p:spPr>
          <a:xfrm>
            <a:off x="1729740" y="1187450"/>
            <a:ext cx="8733155" cy="5670550"/>
          </a:xfrm>
          <a:prstGeom prst="rect">
            <a:avLst/>
          </a:prstGeom>
        </p:spPr>
      </p:pic>
      <p:pic>
        <p:nvPicPr>
          <p:cNvPr id="18" name="图片 17" descr="4"/>
          <p:cNvPicPr>
            <a:picLocks noChangeAspect="1"/>
          </p:cNvPicPr>
          <p:nvPr/>
        </p:nvPicPr>
        <p:blipFill>
          <a:blip r:embed="rId6"/>
          <a:stretch>
            <a:fillRect/>
          </a:stretch>
        </p:blipFill>
        <p:spPr>
          <a:xfrm>
            <a:off x="1729740" y="1187450"/>
            <a:ext cx="8733790" cy="5595620"/>
          </a:xfrm>
          <a:prstGeom prst="rect">
            <a:avLst/>
          </a:prstGeom>
        </p:spPr>
      </p:pic>
      <p:sp>
        <p:nvSpPr>
          <p:cNvPr id="3" name="文本框 2"/>
          <p:cNvSpPr txBox="1"/>
          <p:nvPr/>
        </p:nvSpPr>
        <p:spPr>
          <a:xfrm>
            <a:off x="1013460" y="1187450"/>
            <a:ext cx="3301365" cy="706755"/>
          </a:xfrm>
          <a:prstGeom prst="rect">
            <a:avLst/>
          </a:prstGeom>
          <a:noFill/>
        </p:spPr>
        <p:txBody>
          <a:bodyPr wrap="square" rtlCol="0">
            <a:spAutoFit/>
          </a:bodyPr>
          <a:p>
            <a:r>
              <a:rPr lang="zh-CN" altLang="en-US" sz="4000">
                <a:latin typeface="华文彩云" panose="02010800040101010101" charset="-122"/>
                <a:ea typeface="华文彩云" panose="02010800040101010101" charset="-122"/>
              </a:rPr>
              <a:t>定时同步</a:t>
            </a:r>
            <a:r>
              <a:rPr lang="zh-CN" altLang="en-US" sz="4000">
                <a:latin typeface="华文彩云" panose="02010800040101010101" charset="-122"/>
                <a:ea typeface="华文彩云" panose="02010800040101010101" charset="-122"/>
              </a:rPr>
              <a:t>状态</a:t>
            </a:r>
            <a:endParaRPr lang="zh-CN" altLang="en-US" sz="4000">
              <a:latin typeface="华文彩云" panose="02010800040101010101" charset="-122"/>
              <a:ea typeface="华文彩云" panose="02010800040101010101"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custDataLst>
              <p:tags r:id="rId1"/>
            </p:custDataLst>
          </p:nvPr>
        </p:nvPicPr>
        <p:blipFill>
          <a:blip r:embed="rId2"/>
          <a:stretch>
            <a:fillRect/>
          </a:stretch>
        </p:blipFill>
        <p:spPr>
          <a:xfrm>
            <a:off x="10130155" y="284480"/>
            <a:ext cx="1764665" cy="720725"/>
          </a:xfrm>
          <a:prstGeom prst="rect">
            <a:avLst/>
          </a:prstGeom>
        </p:spPr>
      </p:pic>
      <p:pic>
        <p:nvPicPr>
          <p:cNvPr id="3" name="图片 2" descr="5"/>
          <p:cNvPicPr>
            <a:picLocks noChangeAspect="1"/>
          </p:cNvPicPr>
          <p:nvPr/>
        </p:nvPicPr>
        <p:blipFill>
          <a:blip r:embed="rId3"/>
          <a:stretch>
            <a:fillRect/>
          </a:stretch>
        </p:blipFill>
        <p:spPr>
          <a:xfrm>
            <a:off x="950595" y="1005205"/>
            <a:ext cx="10291445" cy="5701665"/>
          </a:xfrm>
          <a:prstGeom prst="rect">
            <a:avLst/>
          </a:prstGeom>
        </p:spPr>
      </p:pic>
      <p:pic>
        <p:nvPicPr>
          <p:cNvPr id="13" name="图片 12" descr="6"/>
          <p:cNvPicPr>
            <a:picLocks noChangeAspect="1"/>
          </p:cNvPicPr>
          <p:nvPr/>
        </p:nvPicPr>
        <p:blipFill>
          <a:blip r:embed="rId4"/>
          <a:stretch>
            <a:fillRect/>
          </a:stretch>
        </p:blipFill>
        <p:spPr>
          <a:xfrm>
            <a:off x="950595" y="923290"/>
            <a:ext cx="10291445" cy="5701665"/>
          </a:xfrm>
          <a:prstGeom prst="rect">
            <a:avLst/>
          </a:prstGeom>
        </p:spPr>
      </p:pic>
      <p:pic>
        <p:nvPicPr>
          <p:cNvPr id="16" name="图片 15" descr="7"/>
          <p:cNvPicPr>
            <a:picLocks noChangeAspect="1"/>
          </p:cNvPicPr>
          <p:nvPr/>
        </p:nvPicPr>
        <p:blipFill>
          <a:blip r:embed="rId5"/>
          <a:stretch>
            <a:fillRect/>
          </a:stretch>
        </p:blipFill>
        <p:spPr>
          <a:xfrm>
            <a:off x="1739900" y="1049655"/>
            <a:ext cx="8712835" cy="5657215"/>
          </a:xfrm>
          <a:prstGeom prst="rect">
            <a:avLst/>
          </a:prstGeom>
        </p:spPr>
      </p:pic>
      <p:sp>
        <p:nvSpPr>
          <p:cNvPr id="18" name="文本框 17"/>
          <p:cNvSpPr txBox="1"/>
          <p:nvPr/>
        </p:nvSpPr>
        <p:spPr>
          <a:xfrm>
            <a:off x="1013460" y="1187450"/>
            <a:ext cx="3339465" cy="706755"/>
          </a:xfrm>
          <a:prstGeom prst="rect">
            <a:avLst/>
          </a:prstGeom>
          <a:noFill/>
        </p:spPr>
        <p:txBody>
          <a:bodyPr wrap="square" rtlCol="0">
            <a:spAutoFit/>
          </a:bodyPr>
          <a:p>
            <a:r>
              <a:rPr lang="zh-CN" altLang="en-US" sz="4000">
                <a:latin typeface="华文彩云" panose="02010800040101010101" charset="-122"/>
                <a:ea typeface="华文彩云" panose="02010800040101010101" charset="-122"/>
              </a:rPr>
              <a:t>共识同步</a:t>
            </a:r>
            <a:r>
              <a:rPr lang="zh-CN" altLang="en-US" sz="4000">
                <a:latin typeface="华文彩云" panose="02010800040101010101" charset="-122"/>
                <a:ea typeface="华文彩云" panose="02010800040101010101" charset="-122"/>
              </a:rPr>
              <a:t>状态</a:t>
            </a:r>
            <a:endParaRPr lang="zh-CN" altLang="en-US" sz="4000">
              <a:latin typeface="华文彩云" panose="02010800040101010101" charset="-122"/>
              <a:ea typeface="华文彩云" panose="02010800040101010101" charset="-122"/>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22" presetClass="exit" presetSubtype="4" fill="hold" nodeType="withEffect">
                                  <p:stCondLst>
                                    <p:cond delay="0"/>
                                  </p:stCondLst>
                                  <p:childTnLst>
                                    <p:animEffect transition="out" filter="wipe(down)">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3" name="文本框 2"/>
          <p:cNvSpPr txBox="1"/>
          <p:nvPr/>
        </p:nvSpPr>
        <p:spPr>
          <a:xfrm>
            <a:off x="644525" y="1296035"/>
            <a:ext cx="10920095" cy="5561965"/>
          </a:xfrm>
          <a:prstGeom prst="rect">
            <a:avLst/>
          </a:prstGeom>
          <a:noFill/>
        </p:spPr>
        <p:txBody>
          <a:bodyPr wrap="square" rtlCol="0">
            <a:noAutofit/>
          </a:bodyPr>
          <a:p>
            <a:pPr marL="285750" indent="-285750">
              <a:buFont typeface="Wingdings" panose="05000000000000000000" charset="0"/>
              <a:buChar char="Ø"/>
            </a:pPr>
            <a:r>
              <a:rPr lang="zh-CN" altLang="en-US" sz="2800">
                <a:latin typeface="华文宋体" panose="02010600040101010101" charset="-122"/>
                <a:ea typeface="华文宋体" panose="02010600040101010101" charset="-122"/>
                <a:cs typeface="华文宋体" panose="02010600040101010101" charset="-122"/>
              </a:rPr>
              <a:t>什么是共识？</a:t>
            </a:r>
            <a:endParaRPr lang="zh-CN" altLang="en-US" sz="2800">
              <a:latin typeface="华文宋体" panose="02010600040101010101" charset="-122"/>
              <a:ea typeface="华文宋体" panose="02010600040101010101" charset="-122"/>
              <a:cs typeface="华文宋体" panose="02010600040101010101" charset="-122"/>
            </a:endParaRPr>
          </a:p>
          <a:p>
            <a:pPr lvl="1" indent="0">
              <a:buNone/>
            </a:pPr>
            <a:r>
              <a:rPr lang="zh-CN" altLang="en-US" sz="2400" dirty="0">
                <a:latin typeface="华文宋体" panose="02010600040101010101" charset="-122"/>
                <a:ea typeface="华文宋体" panose="02010600040101010101" charset="-122"/>
                <a:sym typeface="+mn-ea"/>
              </a:rPr>
              <a:t>分布式系统中，正常运行的节点间能够就某个提案</a:t>
            </a:r>
            <a:r>
              <a:rPr lang="en-US" altLang="zh-CN" sz="2400" dirty="0">
                <a:latin typeface="华文宋体" panose="02010600040101010101" charset="-122"/>
                <a:ea typeface="华文宋体" panose="02010600040101010101" charset="-122"/>
                <a:sym typeface="+mn-ea"/>
              </a:rPr>
              <a:t>(</a:t>
            </a:r>
            <a:r>
              <a:rPr lang="zh-CN" altLang="en-US" sz="2400" dirty="0">
                <a:latin typeface="华文宋体" panose="02010600040101010101" charset="-122"/>
                <a:ea typeface="华文宋体" panose="02010600040101010101" charset="-122"/>
                <a:sym typeface="+mn-ea"/>
              </a:rPr>
              <a:t>状态</a:t>
            </a:r>
            <a:r>
              <a:rPr lang="en-US" altLang="zh-CN" sz="2400" dirty="0">
                <a:latin typeface="华文宋体" panose="02010600040101010101" charset="-122"/>
                <a:ea typeface="华文宋体" panose="02010600040101010101" charset="-122"/>
                <a:sym typeface="+mn-ea"/>
              </a:rPr>
              <a:t>)</a:t>
            </a:r>
            <a:r>
              <a:rPr lang="zh-CN" altLang="en-US" sz="2400" dirty="0">
                <a:latin typeface="华文宋体" panose="02010600040101010101" charset="-122"/>
                <a:ea typeface="华文宋体" panose="02010600040101010101" charset="-122"/>
                <a:sym typeface="+mn-ea"/>
              </a:rPr>
              <a:t>达成一致的决策。</a:t>
            </a:r>
            <a:endParaRPr lang="zh-CN" altLang="en-US" sz="2400" dirty="0">
              <a:latin typeface="华文宋体" panose="02010600040101010101" charset="-122"/>
              <a:ea typeface="华文宋体" panose="02010600040101010101" charset="-122"/>
              <a:sym typeface="+mn-ea"/>
            </a:endParaRPr>
          </a:p>
          <a:p>
            <a:pPr lvl="1" indent="0">
              <a:buNone/>
            </a:pPr>
            <a:endParaRPr lang="zh-CN" altLang="en-US">
              <a:latin typeface="华文宋体" panose="02010600040101010101" charset="-122"/>
              <a:ea typeface="华文宋体" panose="02010600040101010101" charset="-122"/>
              <a:cs typeface="华文宋体" panose="02010600040101010101" charset="-122"/>
            </a:endParaRPr>
          </a:p>
          <a:p>
            <a:pPr marL="800100" lvl="1" indent="-342900">
              <a:buFont typeface="Arial" panose="020B0604020202020204" pitchFamily="34" charset="0"/>
              <a:buChar char="•"/>
            </a:pPr>
            <a:endParaRPr lang="zh-CN" altLang="en-US">
              <a:latin typeface="华文宋体" panose="02010600040101010101" charset="-122"/>
              <a:ea typeface="华文宋体" panose="02010600040101010101" charset="-122"/>
              <a:cs typeface="华文宋体" panose="02010600040101010101" charset="-122"/>
            </a:endParaRPr>
          </a:p>
          <a:p>
            <a:pPr marL="285750" indent="-285750">
              <a:buFont typeface="Wingdings" panose="05000000000000000000" charset="0"/>
              <a:buChar char="Ø"/>
            </a:pPr>
            <a:r>
              <a:rPr lang="zh-CN" altLang="en-US" sz="2800">
                <a:latin typeface="华文宋体" panose="02010600040101010101" charset="-122"/>
                <a:ea typeface="华文宋体" panose="02010600040101010101" charset="-122"/>
                <a:cs typeface="华文宋体" panose="02010600040101010101" charset="-122"/>
              </a:rPr>
              <a:t>共识中的三个主要性质</a:t>
            </a:r>
            <a:endParaRPr lang="zh-CN" altLang="en-US" sz="2800">
              <a:latin typeface="华文宋体" panose="02010600040101010101" charset="-122"/>
              <a:ea typeface="华文宋体" panose="02010600040101010101" charset="-122"/>
              <a:cs typeface="华文宋体" panose="02010600040101010101" charset="-122"/>
            </a:endParaRPr>
          </a:p>
          <a:p>
            <a:pPr marL="800100" lvl="1" indent="-342900">
              <a:buFont typeface="Arial" panose="020B0604020202020204" pitchFamily="34" charset="0"/>
              <a:buChar char="•"/>
            </a:pPr>
            <a:r>
              <a:rPr lang="zh-CN" altLang="en-US" sz="2400" b="1">
                <a:latin typeface="华文宋体" panose="02010600040101010101" charset="-122"/>
                <a:ea typeface="华文宋体" panose="02010600040101010101" charset="-122"/>
                <a:cs typeface="华文宋体" panose="02010600040101010101" charset="-122"/>
              </a:rPr>
              <a:t>安全性：</a:t>
            </a:r>
            <a:r>
              <a:rPr lang="zh-CN" altLang="en-US" sz="2400">
                <a:latin typeface="华文宋体" panose="02010600040101010101" charset="-122"/>
                <a:ea typeface="华文宋体" panose="02010600040101010101" charset="-122"/>
                <a:cs typeface="华文宋体" panose="02010600040101010101" charset="-122"/>
              </a:rPr>
              <a:t>确保所有节点对达成的共识值一致，该值不会被更改</a:t>
            </a:r>
            <a:endParaRPr lang="zh-CN" altLang="en-US" sz="2400">
              <a:latin typeface="华文宋体" panose="02010600040101010101" charset="-122"/>
              <a:ea typeface="华文宋体" panose="02010600040101010101" charset="-122"/>
              <a:cs typeface="华文宋体" panose="02010600040101010101" charset="-122"/>
            </a:endParaRPr>
          </a:p>
          <a:p>
            <a:pPr marL="800100" lvl="1" indent="-342900">
              <a:buFont typeface="Arial" panose="020B0604020202020204" pitchFamily="34" charset="0"/>
              <a:buChar char="•"/>
            </a:pPr>
            <a:r>
              <a:rPr lang="zh-CN" altLang="en-US" sz="2400" b="1">
                <a:latin typeface="华文宋体" panose="02010600040101010101" charset="-122"/>
                <a:ea typeface="华文宋体" panose="02010600040101010101" charset="-122"/>
                <a:cs typeface="华文宋体" panose="02010600040101010101" charset="-122"/>
                <a:sym typeface="+mn-ea"/>
              </a:rPr>
              <a:t>活性</a:t>
            </a:r>
            <a:r>
              <a:rPr lang="zh-CN" altLang="en-US" sz="2400" b="1">
                <a:latin typeface="华文宋体" panose="02010600040101010101" charset="-122"/>
                <a:ea typeface="华文宋体" panose="02010600040101010101" charset="-122"/>
                <a:cs typeface="华文宋体" panose="02010600040101010101" charset="-122"/>
              </a:rPr>
              <a:t>：</a:t>
            </a:r>
            <a:r>
              <a:rPr lang="zh-CN" altLang="en-US" sz="2400">
                <a:latin typeface="华文宋体" panose="02010600040101010101" charset="-122"/>
                <a:ea typeface="华文宋体" panose="02010600040101010101" charset="-122"/>
                <a:cs typeface="华文宋体" panose="02010600040101010101" charset="-122"/>
              </a:rPr>
              <a:t>确保系统能够在合理时间内做出决策，持续处理提案</a:t>
            </a:r>
            <a:endParaRPr lang="zh-CN" altLang="en-US" sz="2400">
              <a:latin typeface="华文宋体" panose="02010600040101010101" charset="-122"/>
              <a:ea typeface="华文宋体" panose="02010600040101010101" charset="-122"/>
              <a:cs typeface="华文宋体" panose="02010600040101010101" charset="-122"/>
            </a:endParaRPr>
          </a:p>
          <a:p>
            <a:pPr marL="800100" lvl="1" indent="-342900">
              <a:buFont typeface="Arial" panose="020B0604020202020204" pitchFamily="34" charset="0"/>
              <a:buChar char="•"/>
            </a:pPr>
            <a:endParaRPr lang="zh-CN" altLang="en-US" sz="2400">
              <a:latin typeface="华文宋体" panose="02010600040101010101" charset="-122"/>
              <a:ea typeface="华文宋体" panose="02010600040101010101" charset="-122"/>
              <a:cs typeface="华文宋体" panose="02010600040101010101" charset="-122"/>
            </a:endParaRPr>
          </a:p>
          <a:p>
            <a:pPr marL="285750" indent="-285750">
              <a:buFont typeface="Wingdings" panose="05000000000000000000" charset="0"/>
              <a:buChar char="Ø"/>
            </a:pPr>
            <a:r>
              <a:rPr lang="zh-CN" altLang="en-US" sz="2800">
                <a:latin typeface="华文宋体" panose="02010600040101010101" charset="-122"/>
                <a:ea typeface="华文宋体" panose="02010600040101010101" charset="-122"/>
                <a:cs typeface="华文宋体" panose="02010600040101010101" charset="-122"/>
                <a:sym typeface="+mn-ea"/>
              </a:rPr>
              <a:t>分布式系统共识中存在的问题</a:t>
            </a:r>
            <a:endParaRPr lang="zh-CN" altLang="en-US" sz="2800">
              <a:latin typeface="华文宋体" panose="02010600040101010101" charset="-122"/>
              <a:ea typeface="华文宋体" panose="02010600040101010101" charset="-122"/>
              <a:cs typeface="华文宋体" panose="02010600040101010101" charset="-122"/>
              <a:sym typeface="+mn-ea"/>
            </a:endParaRPr>
          </a:p>
          <a:p>
            <a:pPr marL="800100" lvl="1" indent="-342900">
              <a:buFont typeface="Arial" panose="020B0604020202020204" pitchFamily="34" charset="0"/>
              <a:buChar char="•"/>
            </a:pPr>
            <a:r>
              <a:rPr lang="en-US" altLang="zh-CN" sz="2400" b="1">
                <a:latin typeface="华文宋体" panose="02010600040101010101" charset="-122"/>
                <a:ea typeface="华文宋体" panose="02010600040101010101" charset="-122"/>
                <a:cs typeface="华文宋体" panose="02010600040101010101" charset="-122"/>
                <a:sym typeface="+mn-ea"/>
              </a:rPr>
              <a:t>Crash Fault</a:t>
            </a:r>
            <a:r>
              <a:rPr lang="zh-CN" altLang="en-US" sz="2400" b="1">
                <a:latin typeface="华文宋体" panose="02010600040101010101" charset="-122"/>
                <a:ea typeface="华文宋体" panose="02010600040101010101" charset="-122"/>
                <a:cs typeface="华文宋体" panose="02010600040101010101" charset="-122"/>
                <a:sym typeface="+mn-ea"/>
              </a:rPr>
              <a:t>：</a:t>
            </a:r>
            <a:r>
              <a:rPr lang="zh-CN" altLang="en-US" sz="2400">
                <a:latin typeface="华文宋体" panose="02010600040101010101" charset="-122"/>
                <a:ea typeface="华文宋体" panose="02010600040101010101" charset="-122"/>
                <a:cs typeface="华文宋体" panose="02010600040101010101" charset="-122"/>
                <a:sym typeface="+mn-ea"/>
              </a:rPr>
              <a:t>崩溃错误，</a:t>
            </a:r>
            <a:r>
              <a:rPr lang="zh-CN" altLang="en-US" sz="2400" dirty="0">
                <a:latin typeface="华文宋体" panose="02010600040101010101" charset="-122"/>
                <a:ea typeface="华文宋体" panose="02010600040101010101" charset="-122"/>
                <a:sym typeface="+mn-ea"/>
              </a:rPr>
              <a:t>泛指出于</a:t>
            </a:r>
            <a:r>
              <a:rPr lang="zh-CN" altLang="en-US" sz="2400" dirty="0">
                <a:latin typeface="华文宋体" panose="02010600040101010101" charset="-122"/>
                <a:ea typeface="华文宋体" panose="02010600040101010101" charset="-122"/>
                <a:cs typeface="华文宋体" panose="02010600040101010101" charset="-122"/>
                <a:sym typeface="+mn-ea"/>
              </a:rPr>
              <a:t>网络或者服务器问题导致某个节点处于通信中断的状态。</a:t>
            </a:r>
            <a:endParaRPr lang="en-US" altLang="zh-CN" sz="2400">
              <a:latin typeface="华文宋体" panose="02010600040101010101" charset="-122"/>
              <a:ea typeface="华文宋体" panose="02010600040101010101" charset="-122"/>
              <a:cs typeface="华文宋体" panose="02010600040101010101" charset="-122"/>
            </a:endParaRPr>
          </a:p>
          <a:p>
            <a:pPr marL="800100" lvl="1" indent="-342900">
              <a:buFont typeface="Arial" panose="020B0604020202020204" pitchFamily="34" charset="0"/>
              <a:buChar char="•"/>
            </a:pPr>
            <a:r>
              <a:rPr lang="en-US" altLang="zh-CN" sz="2400" b="1">
                <a:solidFill>
                  <a:schemeClr val="accent1">
                    <a:lumMod val="75000"/>
                  </a:schemeClr>
                </a:solidFill>
                <a:latin typeface="华文宋体" panose="02010600040101010101" charset="-122"/>
                <a:ea typeface="华文宋体" panose="02010600040101010101" charset="-122"/>
                <a:cs typeface="华文宋体" panose="02010600040101010101" charset="-122"/>
                <a:sym typeface="+mn-ea"/>
              </a:rPr>
              <a:t>Byzantium Fault</a:t>
            </a:r>
            <a:r>
              <a:rPr lang="zh-CN" altLang="en-US" sz="2400" b="1">
                <a:solidFill>
                  <a:schemeClr val="accent1">
                    <a:lumMod val="75000"/>
                  </a:schemeClr>
                </a:solidFill>
                <a:latin typeface="华文宋体" panose="02010600040101010101" charset="-122"/>
                <a:ea typeface="华文宋体" panose="02010600040101010101" charset="-122"/>
                <a:cs typeface="华文宋体" panose="02010600040101010101" charset="-122"/>
                <a:sym typeface="+mn-ea"/>
              </a:rPr>
              <a:t>：</a:t>
            </a:r>
            <a:r>
              <a:rPr lang="zh-CN" altLang="en-US" sz="2400">
                <a:solidFill>
                  <a:schemeClr val="accent1">
                    <a:lumMod val="75000"/>
                  </a:schemeClr>
                </a:solidFill>
                <a:latin typeface="华文宋体" panose="02010600040101010101" charset="-122"/>
                <a:ea typeface="华文宋体" panose="02010600040101010101" charset="-122"/>
                <a:cs typeface="华文宋体" panose="02010600040101010101" charset="-122"/>
                <a:sym typeface="+mn-ea"/>
              </a:rPr>
              <a:t>拜占庭作恶错误，</a:t>
            </a:r>
            <a:r>
              <a:rPr lang="zh-CN" altLang="en-US" sz="2400" dirty="0">
                <a:solidFill>
                  <a:schemeClr val="accent1">
                    <a:lumMod val="75000"/>
                  </a:schemeClr>
                </a:solidFill>
                <a:latin typeface="华文宋体" panose="02010600040101010101" charset="-122"/>
                <a:ea typeface="华文宋体" panose="02010600040101010101" charset="-122"/>
                <a:cs typeface="华文宋体" panose="02010600040101010101" charset="-122"/>
                <a:sym typeface="+mn-ea"/>
              </a:rPr>
              <a:t>泛指出于恶意，节点就某个提案不回应甚至是故意做出错误的或者是不一致的回应。</a:t>
            </a:r>
            <a:endParaRPr lang="en-US" altLang="zh-CN" sz="2400">
              <a:solidFill>
                <a:schemeClr val="accent1">
                  <a:lumMod val="75000"/>
                </a:schemeClr>
              </a:solidFill>
              <a:latin typeface="华文宋体" panose="02010600040101010101" charset="-122"/>
              <a:ea typeface="华文宋体" panose="02010600040101010101" charset="-122"/>
              <a:cs typeface="华文宋体" panose="02010600040101010101" charset="-122"/>
              <a:sym typeface="+mn-ea"/>
            </a:endParaRPr>
          </a:p>
          <a:p>
            <a:pPr lvl="1" indent="0">
              <a:buFont typeface="Arial" panose="020B0604020202020204" pitchFamily="34" charset="0"/>
              <a:buNone/>
            </a:pPr>
            <a:endParaRPr lang="zh-CN" altLang="en-US" sz="2400">
              <a:latin typeface="华文宋体" panose="02010600040101010101" charset="-122"/>
              <a:ea typeface="华文宋体" panose="02010600040101010101" charset="-122"/>
              <a:cs typeface="华文宋体" panose="02010600040101010101" charset="-122"/>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custDataLst>
              <p:tags r:id="rId1"/>
            </p:custDataLst>
          </p:nvPr>
        </p:nvPicPr>
        <p:blipFill>
          <a:blip r:embed="rId2"/>
          <a:stretch>
            <a:fillRect/>
          </a:stretch>
        </p:blipFill>
        <p:spPr>
          <a:xfrm>
            <a:off x="10130155" y="284480"/>
            <a:ext cx="1764665" cy="720725"/>
          </a:xfrm>
          <a:prstGeom prst="rect">
            <a:avLst/>
          </a:prstGeom>
        </p:spPr>
      </p:pic>
      <p:sp>
        <p:nvSpPr>
          <p:cNvPr id="4" name="文本框 3"/>
          <p:cNvSpPr txBox="1"/>
          <p:nvPr/>
        </p:nvSpPr>
        <p:spPr>
          <a:xfrm>
            <a:off x="490855" y="1210945"/>
            <a:ext cx="8706485" cy="659130"/>
          </a:xfrm>
          <a:prstGeom prst="rect">
            <a:avLst/>
          </a:prstGeom>
          <a:noFill/>
        </p:spPr>
        <p:txBody>
          <a:bodyPr wrap="square" rtlCol="0">
            <a:noAutofit/>
          </a:bodyPr>
          <a:p>
            <a:r>
              <a:rPr lang="zh-CN" altLang="en-US" sz="3600">
                <a:solidFill>
                  <a:schemeClr val="accent1"/>
                </a:solidFill>
                <a:latin typeface="华文彩云" panose="02010800040101010101" charset="-122"/>
                <a:ea typeface="华文彩云" panose="02010800040101010101" charset="-122"/>
                <a:cs typeface="华文彩云" panose="02010800040101010101" charset="-122"/>
              </a:rPr>
              <a:t>拜占庭将军问题</a:t>
            </a:r>
            <a:endParaRPr lang="en-US" altLang="zh-CN" sz="3600">
              <a:solidFill>
                <a:schemeClr val="accent1"/>
              </a:solidFill>
              <a:latin typeface="华文彩云" panose="02010800040101010101" charset="-122"/>
              <a:ea typeface="华文彩云" panose="02010800040101010101" charset="-122"/>
              <a:cs typeface="华文彩云" panose="02010800040101010101" charset="-122"/>
            </a:endParaRPr>
          </a:p>
          <a:p>
            <a:endParaRPr lang="zh-CN" altLang="en-US"/>
          </a:p>
          <a:p>
            <a:endParaRPr lang="zh-CN" altLang="en-US"/>
          </a:p>
        </p:txBody>
      </p:sp>
      <p:sp>
        <p:nvSpPr>
          <p:cNvPr id="22" name="文本框 21"/>
          <p:cNvSpPr txBox="1"/>
          <p:nvPr/>
        </p:nvSpPr>
        <p:spPr>
          <a:xfrm>
            <a:off x="491490" y="1962150"/>
            <a:ext cx="11403330" cy="4587875"/>
          </a:xfrm>
          <a:prstGeom prst="rect">
            <a:avLst/>
          </a:prstGeom>
          <a:noFill/>
        </p:spPr>
        <p:txBody>
          <a:bodyPr wrap="square" rtlCol="0">
            <a:noAutofit/>
          </a:bodyPr>
          <a:p>
            <a:r>
              <a:rPr lang="zh-CN" altLang="en-US" b="1"/>
              <a:t>分组：</a:t>
            </a:r>
            <a:endParaRPr lang="zh-CN" altLang="en-US"/>
          </a:p>
          <a:p>
            <a:r>
              <a:rPr lang="zh-CN" altLang="en-US"/>
              <a:t>四人为一组，发放身份牌。身份牌：【主将</a:t>
            </a:r>
            <a:r>
              <a:rPr lang="en-US" altLang="zh-CN"/>
              <a:t>/</a:t>
            </a:r>
            <a:r>
              <a:rPr lang="zh-CN" altLang="en-US"/>
              <a:t>副将，忠臣</a:t>
            </a:r>
            <a:r>
              <a:rPr lang="en-US" altLang="zh-CN"/>
              <a:t>/</a:t>
            </a:r>
            <a:r>
              <a:rPr lang="zh-CN" altLang="en-US"/>
              <a:t>内奸】。</a:t>
            </a:r>
            <a:endParaRPr lang="zh-CN" altLang="en-US"/>
          </a:p>
          <a:p>
            <a:r>
              <a:rPr lang="zh-CN" altLang="en-US"/>
              <a:t>内奸需要尽自己可能的让忠臣们做出不一样的</a:t>
            </a:r>
            <a:r>
              <a:rPr lang="zh-CN" altLang="en-US"/>
              <a:t>决策。</a:t>
            </a:r>
            <a:endParaRPr lang="zh-CN" altLang="en-US"/>
          </a:p>
          <a:p>
            <a:endParaRPr lang="zh-CN" altLang="en-US"/>
          </a:p>
          <a:p>
            <a:r>
              <a:rPr lang="zh-CN" altLang="en-US" b="1"/>
              <a:t>流程：</a:t>
            </a:r>
            <a:endParaRPr lang="zh-CN" altLang="en-US" b="1"/>
          </a:p>
          <a:p>
            <a:r>
              <a:rPr lang="en-US" altLang="zh-CN"/>
              <a:t>1. </a:t>
            </a:r>
            <a:r>
              <a:rPr lang="zh-CN" altLang="en-US"/>
              <a:t>主将下达【进攻</a:t>
            </a:r>
            <a:r>
              <a:rPr lang="en-US" altLang="zh-CN"/>
              <a:t>/</a:t>
            </a:r>
            <a:r>
              <a:rPr lang="zh-CN" altLang="en-US"/>
              <a:t>撤退】指令，并口头一</a:t>
            </a:r>
            <a:r>
              <a:rPr lang="zh-CN" altLang="en-US"/>
              <a:t>对一传达给每个副将，</a:t>
            </a:r>
            <a:r>
              <a:rPr lang="zh-CN" altLang="en-US"/>
              <a:t>以悄悄话的</a:t>
            </a:r>
            <a:r>
              <a:rPr lang="zh-CN" altLang="en-US"/>
              <a:t>形式</a:t>
            </a:r>
            <a:endParaRPr lang="zh-CN" altLang="en-US"/>
          </a:p>
          <a:p>
            <a:r>
              <a:rPr lang="en-US" altLang="zh-CN"/>
              <a:t>2. </a:t>
            </a:r>
            <a:r>
              <a:rPr lang="zh-CN" altLang="en-US"/>
              <a:t>而后，副将之间可以一对一交流，同样以悄悄话的</a:t>
            </a:r>
            <a:r>
              <a:rPr lang="zh-CN" altLang="en-US"/>
              <a:t>形式</a:t>
            </a:r>
            <a:endParaRPr lang="zh-CN" altLang="en-US"/>
          </a:p>
          <a:p>
            <a:r>
              <a:rPr lang="en-US" altLang="zh-CN"/>
              <a:t>3. </a:t>
            </a:r>
            <a:r>
              <a:rPr lang="zh-CN" altLang="en-US"/>
              <a:t>副将之间的交流次数不限</a:t>
            </a:r>
            <a:endParaRPr lang="zh-CN" altLang="en-US"/>
          </a:p>
          <a:p>
            <a:r>
              <a:rPr lang="en-US" altLang="zh-CN"/>
              <a:t>4. </a:t>
            </a:r>
            <a:r>
              <a:rPr lang="zh-CN" altLang="en-US"/>
              <a:t>最终所有人在纸上写下自己的决策【进攻</a:t>
            </a:r>
            <a:r>
              <a:rPr lang="en-US" altLang="zh-CN"/>
              <a:t>/</a:t>
            </a:r>
            <a:r>
              <a:rPr lang="zh-CN" altLang="en-US"/>
              <a:t>撤退】</a:t>
            </a:r>
            <a:endParaRPr lang="zh-CN" altLang="en-US"/>
          </a:p>
          <a:p>
            <a:endParaRPr lang="zh-CN" altLang="en-US"/>
          </a:p>
          <a:p>
            <a:r>
              <a:rPr lang="zh-CN" altLang="en-US" b="1">
                <a:sym typeface="+mn-ea"/>
              </a:rPr>
              <a:t>要求：</a:t>
            </a:r>
            <a:endParaRPr lang="zh-CN" altLang="en-US" b="1"/>
          </a:p>
          <a:p>
            <a:r>
              <a:rPr lang="en-US" altLang="zh-CN">
                <a:sym typeface="+mn-ea"/>
              </a:rPr>
              <a:t>1. </a:t>
            </a:r>
            <a:r>
              <a:rPr lang="zh-CN" altLang="en-US">
                <a:sym typeface="+mn-ea"/>
              </a:rPr>
              <a:t>当主</a:t>
            </a:r>
            <a:r>
              <a:rPr lang="zh-CN" altLang="en-US">
                <a:sym typeface="+mn-ea"/>
              </a:rPr>
              <a:t>将不是内鬼时，所有的忠臣都需要遵从主节点的指令行事</a:t>
            </a:r>
            <a:endParaRPr lang="zh-CN" altLang="en-US"/>
          </a:p>
          <a:p>
            <a:r>
              <a:rPr lang="en-US" altLang="zh-CN">
                <a:sym typeface="+mn-ea"/>
              </a:rPr>
              <a:t>2. </a:t>
            </a:r>
            <a:r>
              <a:rPr lang="zh-CN" altLang="en-US">
                <a:sym typeface="+mn-ea"/>
              </a:rPr>
              <a:t>当</a:t>
            </a:r>
            <a:r>
              <a:rPr lang="zh-CN" altLang="en-US">
                <a:sym typeface="+mn-ea"/>
              </a:rPr>
              <a:t>主将</a:t>
            </a:r>
            <a:r>
              <a:rPr lang="zh-CN" altLang="en-US">
                <a:sym typeface="+mn-ea"/>
              </a:rPr>
              <a:t>是内鬼</a:t>
            </a:r>
            <a:r>
              <a:rPr lang="zh-CN" altLang="en-US">
                <a:sym typeface="+mn-ea"/>
              </a:rPr>
              <a:t>时</a:t>
            </a:r>
            <a:r>
              <a:rPr lang="zh-CN" altLang="en-US">
                <a:sym typeface="+mn-ea"/>
              </a:rPr>
              <a:t>，所有的忠臣也需要就一个决策达成一致</a:t>
            </a:r>
            <a:endParaRPr lang="zh-CN" altLang="en-US">
              <a:sym typeface="+mn-ea"/>
            </a:endParaRPr>
          </a:p>
          <a:p>
            <a:endParaRPr lang="zh-CN" altLang="en-US">
              <a:sym typeface="+mn-ea"/>
            </a:endParaRPr>
          </a:p>
          <a:p>
            <a:r>
              <a:rPr lang="zh-CN" altLang="en-US" b="1">
                <a:sym typeface="+mn-ea"/>
              </a:rPr>
              <a:t>注意：</a:t>
            </a:r>
            <a:endParaRPr lang="zh-CN" altLang="en-US">
              <a:sym typeface="+mn-ea"/>
            </a:endParaRPr>
          </a:p>
          <a:p>
            <a:r>
              <a:rPr lang="zh-CN" altLang="en-US"/>
              <a:t>只能一对一的悄悄交流，不能</a:t>
            </a:r>
            <a:r>
              <a:rPr lang="zh-CN" altLang="en-US"/>
              <a:t>聚众讨论</a:t>
            </a:r>
            <a:endParaRPr lang="zh-CN" altLang="en-US"/>
          </a:p>
          <a:p>
            <a:endParaRPr lang="zh-CN" altLang="en-US"/>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custDataLst>
              <p:tags r:id="rId1"/>
            </p:custDataLst>
          </p:nvPr>
        </p:nvPicPr>
        <p:blipFill>
          <a:blip r:embed="rId2"/>
          <a:stretch>
            <a:fillRect/>
          </a:stretch>
        </p:blipFill>
        <p:spPr>
          <a:xfrm>
            <a:off x="10130155" y="284480"/>
            <a:ext cx="1764665" cy="720725"/>
          </a:xfrm>
          <a:prstGeom prst="rect">
            <a:avLst/>
          </a:prstGeom>
        </p:spPr>
      </p:pic>
      <p:sp>
        <p:nvSpPr>
          <p:cNvPr id="4" name="文本框 3"/>
          <p:cNvSpPr txBox="1"/>
          <p:nvPr/>
        </p:nvSpPr>
        <p:spPr>
          <a:xfrm>
            <a:off x="490855" y="1210945"/>
            <a:ext cx="8706485" cy="659130"/>
          </a:xfrm>
          <a:prstGeom prst="rect">
            <a:avLst/>
          </a:prstGeom>
          <a:noFill/>
        </p:spPr>
        <p:txBody>
          <a:bodyPr wrap="square" rtlCol="0">
            <a:noAutofit/>
          </a:bodyPr>
          <a:p>
            <a:r>
              <a:rPr lang="zh-CN" altLang="en-US" sz="3600">
                <a:solidFill>
                  <a:schemeClr val="accent1"/>
                </a:solidFill>
                <a:latin typeface="华文彩云" panose="02010800040101010101" charset="-122"/>
                <a:ea typeface="华文彩云" panose="02010800040101010101" charset="-122"/>
                <a:cs typeface="华文彩云" panose="02010800040101010101" charset="-122"/>
              </a:rPr>
              <a:t>三节点系统</a:t>
            </a:r>
            <a:endParaRPr lang="zh-CN" altLang="en-US"/>
          </a:p>
          <a:p>
            <a:endParaRPr lang="zh-CN" altLang="en-US"/>
          </a:p>
        </p:txBody>
      </p:sp>
      <p:sp>
        <p:nvSpPr>
          <p:cNvPr id="3" name="椭圆 2"/>
          <p:cNvSpPr/>
          <p:nvPr>
            <p:custDataLst>
              <p:tags r:id="rId3"/>
            </p:custDataLst>
          </p:nvPr>
        </p:nvSpPr>
        <p:spPr>
          <a:xfrm>
            <a:off x="695325" y="3595370"/>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a:t>
            </a:r>
            <a:endParaRPr lang="en-US" altLang="zh-CN"/>
          </a:p>
        </p:txBody>
      </p:sp>
      <p:sp>
        <p:nvSpPr>
          <p:cNvPr id="5" name="椭圆 4"/>
          <p:cNvSpPr/>
          <p:nvPr>
            <p:custDataLst>
              <p:tags r:id="rId4"/>
            </p:custDataLst>
          </p:nvPr>
        </p:nvSpPr>
        <p:spPr>
          <a:xfrm>
            <a:off x="2486025" y="2585085"/>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B</a:t>
            </a:r>
            <a:endParaRPr lang="en-US" altLang="zh-CN"/>
          </a:p>
        </p:txBody>
      </p:sp>
      <p:sp>
        <p:nvSpPr>
          <p:cNvPr id="7" name="椭圆 6"/>
          <p:cNvSpPr/>
          <p:nvPr>
            <p:custDataLst>
              <p:tags r:id="rId5"/>
            </p:custDataLst>
          </p:nvPr>
        </p:nvSpPr>
        <p:spPr>
          <a:xfrm>
            <a:off x="2486025" y="4605655"/>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C</a:t>
            </a:r>
            <a:endParaRPr lang="en-US" altLang="zh-CN"/>
          </a:p>
        </p:txBody>
      </p:sp>
      <p:cxnSp>
        <p:nvCxnSpPr>
          <p:cNvPr id="8" name="直接箭头连接符 7"/>
          <p:cNvCxnSpPr>
            <a:stCxn id="3" idx="6"/>
            <a:endCxn id="5" idx="2"/>
          </p:cNvCxnSpPr>
          <p:nvPr>
            <p:custDataLst>
              <p:tags r:id="rId6"/>
            </p:custDataLst>
          </p:nvPr>
        </p:nvCxnSpPr>
        <p:spPr>
          <a:xfrm flipV="1">
            <a:off x="1443990" y="2946400"/>
            <a:ext cx="1042035" cy="10102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a:stCxn id="3" idx="6"/>
            <a:endCxn id="7" idx="2"/>
          </p:cNvCxnSpPr>
          <p:nvPr>
            <p:custDataLst>
              <p:tags r:id="rId7"/>
            </p:custDataLst>
          </p:nvPr>
        </p:nvCxnSpPr>
        <p:spPr>
          <a:xfrm>
            <a:off x="1443990" y="3956685"/>
            <a:ext cx="1042035" cy="10102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8"/>
            </p:custDataLst>
          </p:nvPr>
        </p:nvSpPr>
        <p:spPr>
          <a:xfrm>
            <a:off x="1634490" y="3227070"/>
            <a:ext cx="661035" cy="368300"/>
          </a:xfrm>
          <a:prstGeom prst="rect">
            <a:avLst/>
          </a:prstGeom>
          <a:noFill/>
        </p:spPr>
        <p:txBody>
          <a:bodyPr wrap="square" rtlCol="0">
            <a:spAutoFit/>
          </a:bodyPr>
          <a:p>
            <a:r>
              <a:rPr lang="zh-CN" altLang="en-US" b="1"/>
              <a:t>进攻</a:t>
            </a:r>
            <a:endParaRPr lang="zh-CN" altLang="en-US" b="1"/>
          </a:p>
        </p:txBody>
      </p:sp>
      <p:sp>
        <p:nvSpPr>
          <p:cNvPr id="12" name="文本框 11"/>
          <p:cNvSpPr txBox="1"/>
          <p:nvPr>
            <p:custDataLst>
              <p:tags r:id="rId9"/>
            </p:custDataLst>
          </p:nvPr>
        </p:nvSpPr>
        <p:spPr>
          <a:xfrm>
            <a:off x="1634490" y="4318000"/>
            <a:ext cx="661035" cy="368300"/>
          </a:xfrm>
          <a:prstGeom prst="rect">
            <a:avLst/>
          </a:prstGeom>
          <a:noFill/>
        </p:spPr>
        <p:txBody>
          <a:bodyPr wrap="square" rtlCol="0">
            <a:spAutoFit/>
          </a:bodyPr>
          <a:p>
            <a:r>
              <a:rPr lang="zh-CN" altLang="en-US" b="1">
                <a:sym typeface="+mn-ea"/>
              </a:rPr>
              <a:t>撤退</a:t>
            </a:r>
            <a:endParaRPr lang="zh-CN" altLang="en-US" b="1"/>
          </a:p>
        </p:txBody>
      </p:sp>
      <p:sp>
        <p:nvSpPr>
          <p:cNvPr id="14" name="文本框 13"/>
          <p:cNvSpPr txBox="1"/>
          <p:nvPr>
            <p:custDataLst>
              <p:tags r:id="rId10"/>
            </p:custDataLst>
          </p:nvPr>
        </p:nvSpPr>
        <p:spPr>
          <a:xfrm>
            <a:off x="3642360" y="2774315"/>
            <a:ext cx="4064000" cy="368300"/>
          </a:xfrm>
          <a:prstGeom prst="rect">
            <a:avLst/>
          </a:prstGeom>
          <a:noFill/>
        </p:spPr>
        <p:txBody>
          <a:bodyPr wrap="square" rtlCol="0">
            <a:spAutoFit/>
          </a:bodyPr>
          <a:p>
            <a:r>
              <a:rPr lang="en-US" altLang="zh-CN"/>
              <a:t>B</a:t>
            </a:r>
            <a:r>
              <a:rPr lang="zh-CN" altLang="en-US"/>
              <a:t>：</a:t>
            </a:r>
            <a:r>
              <a:rPr lang="en-US" altLang="zh-CN" b="1"/>
              <a:t>A</a:t>
            </a:r>
            <a:r>
              <a:rPr lang="zh-CN" altLang="en-US"/>
              <a:t>告诉我</a:t>
            </a:r>
            <a:r>
              <a:rPr lang="zh-CN" altLang="en-US" b="1"/>
              <a:t>进攻</a:t>
            </a:r>
            <a:endParaRPr lang="zh-CN" altLang="en-US" b="1"/>
          </a:p>
        </p:txBody>
      </p:sp>
      <p:sp>
        <p:nvSpPr>
          <p:cNvPr id="16" name="文本框 15"/>
          <p:cNvSpPr txBox="1"/>
          <p:nvPr>
            <p:custDataLst>
              <p:tags r:id="rId11"/>
            </p:custDataLst>
          </p:nvPr>
        </p:nvSpPr>
        <p:spPr>
          <a:xfrm>
            <a:off x="3642360" y="4770755"/>
            <a:ext cx="4064000" cy="368300"/>
          </a:xfrm>
          <a:prstGeom prst="rect">
            <a:avLst/>
          </a:prstGeom>
          <a:noFill/>
        </p:spPr>
        <p:txBody>
          <a:bodyPr wrap="square" rtlCol="0">
            <a:spAutoFit/>
          </a:bodyPr>
          <a:p>
            <a:r>
              <a:rPr lang="en-US" altLang="zh-CN"/>
              <a:t>C</a:t>
            </a:r>
            <a:r>
              <a:rPr lang="zh-CN" altLang="en-US"/>
              <a:t>：</a:t>
            </a:r>
            <a:r>
              <a:rPr lang="en-US" altLang="zh-CN" b="1"/>
              <a:t>A</a:t>
            </a:r>
            <a:r>
              <a:rPr lang="zh-CN" altLang="en-US"/>
              <a:t>告诉我</a:t>
            </a:r>
            <a:r>
              <a:rPr lang="zh-CN" altLang="en-US" b="1"/>
              <a:t>撤退</a:t>
            </a:r>
            <a:endParaRPr lang="zh-CN" altLang="en-US" b="1"/>
          </a:p>
        </p:txBody>
      </p:sp>
      <p:sp>
        <p:nvSpPr>
          <p:cNvPr id="17" name="文本框 16"/>
          <p:cNvSpPr txBox="1"/>
          <p:nvPr>
            <p:custDataLst>
              <p:tags r:id="rId12"/>
            </p:custDataLst>
          </p:nvPr>
        </p:nvSpPr>
        <p:spPr>
          <a:xfrm>
            <a:off x="6626860" y="2774315"/>
            <a:ext cx="4991100" cy="368300"/>
          </a:xfrm>
          <a:prstGeom prst="rect">
            <a:avLst/>
          </a:prstGeom>
          <a:noFill/>
        </p:spPr>
        <p:txBody>
          <a:bodyPr wrap="square" rtlCol="0">
            <a:spAutoFit/>
          </a:bodyPr>
          <a:p>
            <a:r>
              <a:rPr lang="en-US" altLang="zh-CN"/>
              <a:t>B</a:t>
            </a:r>
            <a:r>
              <a:rPr lang="zh-CN" altLang="en-US"/>
              <a:t>：</a:t>
            </a:r>
            <a:r>
              <a:rPr lang="en-US" altLang="zh-CN" b="1"/>
              <a:t>A</a:t>
            </a:r>
            <a:r>
              <a:rPr lang="zh-CN" altLang="en-US"/>
              <a:t>告诉我</a:t>
            </a:r>
            <a:r>
              <a:rPr lang="zh-CN" altLang="en-US" b="1"/>
              <a:t>进攻，</a:t>
            </a:r>
            <a:r>
              <a:rPr lang="en-US" altLang="zh-CN" b="1"/>
              <a:t>C</a:t>
            </a:r>
            <a:r>
              <a:rPr lang="zh-CN" altLang="en-US"/>
              <a:t>告诉我</a:t>
            </a:r>
            <a:r>
              <a:rPr lang="zh-CN" altLang="en-US" b="1"/>
              <a:t>撤退</a:t>
            </a:r>
            <a:endParaRPr lang="zh-CN" altLang="en-US" b="1"/>
          </a:p>
        </p:txBody>
      </p:sp>
      <p:sp>
        <p:nvSpPr>
          <p:cNvPr id="19" name="文本框 18"/>
          <p:cNvSpPr txBox="1"/>
          <p:nvPr>
            <p:custDataLst>
              <p:tags r:id="rId13"/>
            </p:custDataLst>
          </p:nvPr>
        </p:nvSpPr>
        <p:spPr>
          <a:xfrm>
            <a:off x="6626860" y="4770755"/>
            <a:ext cx="4991100" cy="368300"/>
          </a:xfrm>
          <a:prstGeom prst="rect">
            <a:avLst/>
          </a:prstGeom>
          <a:noFill/>
        </p:spPr>
        <p:txBody>
          <a:bodyPr wrap="square" rtlCol="0">
            <a:spAutoFit/>
          </a:bodyPr>
          <a:p>
            <a:r>
              <a:rPr lang="en-US" altLang="zh-CN"/>
              <a:t>D</a:t>
            </a:r>
            <a:r>
              <a:rPr lang="zh-CN" altLang="en-US"/>
              <a:t>：</a:t>
            </a:r>
            <a:r>
              <a:rPr lang="en-US" altLang="zh-CN" b="1"/>
              <a:t>A</a:t>
            </a:r>
            <a:r>
              <a:rPr lang="zh-CN" altLang="en-US"/>
              <a:t>告诉我</a:t>
            </a:r>
            <a:r>
              <a:rPr lang="zh-CN" altLang="en-US" b="1"/>
              <a:t>撤退，</a:t>
            </a:r>
            <a:r>
              <a:rPr lang="en-US" altLang="zh-CN" b="1"/>
              <a:t>B</a:t>
            </a:r>
            <a:r>
              <a:rPr lang="zh-CN" altLang="en-US"/>
              <a:t>告诉我</a:t>
            </a:r>
            <a:r>
              <a:rPr lang="zh-CN" altLang="en-US" b="1"/>
              <a:t>进攻</a:t>
            </a:r>
            <a:endParaRPr lang="zh-CN" altLang="en-US" b="1"/>
          </a:p>
        </p:txBody>
      </p:sp>
      <p:sp>
        <p:nvSpPr>
          <p:cNvPr id="20" name="文本框 19"/>
          <p:cNvSpPr txBox="1"/>
          <p:nvPr/>
        </p:nvSpPr>
        <p:spPr>
          <a:xfrm>
            <a:off x="695325" y="5615940"/>
            <a:ext cx="11199495" cy="1167765"/>
          </a:xfrm>
          <a:prstGeom prst="rect">
            <a:avLst/>
          </a:prstGeom>
          <a:noFill/>
        </p:spPr>
        <p:txBody>
          <a:bodyPr wrap="square" rtlCol="0">
            <a:noAutofit/>
          </a:bodyPr>
          <a:p>
            <a:r>
              <a:rPr lang="en-US" altLang="zh-CN"/>
              <a:t>A </a:t>
            </a:r>
            <a:r>
              <a:rPr lang="zh-CN" altLang="en-US"/>
              <a:t>和</a:t>
            </a:r>
            <a:r>
              <a:rPr lang="en-US" altLang="zh-CN"/>
              <a:t> B </a:t>
            </a:r>
            <a:r>
              <a:rPr lang="zh-CN" altLang="en-US"/>
              <a:t>是对立面，</a:t>
            </a:r>
            <a:r>
              <a:rPr lang="en-US" altLang="zh-CN"/>
              <a:t>C</a:t>
            </a:r>
            <a:r>
              <a:rPr lang="zh-CN" altLang="en-US"/>
              <a:t>和</a:t>
            </a:r>
            <a:r>
              <a:rPr lang="en-US" altLang="zh-CN"/>
              <a:t>D</a:t>
            </a:r>
            <a:r>
              <a:rPr lang="zh-CN" altLang="en-US"/>
              <a:t>可以确认好人身份。</a:t>
            </a:r>
            <a:r>
              <a:rPr lang="en-US" altLang="zh-CN"/>
              <a:t>B</a:t>
            </a:r>
            <a:r>
              <a:rPr lang="zh-CN" altLang="en-US"/>
              <a:t>心里已经明确</a:t>
            </a:r>
            <a:r>
              <a:rPr lang="en-US" altLang="zh-CN"/>
              <a:t>A</a:t>
            </a:r>
            <a:r>
              <a:rPr lang="zh-CN" altLang="en-US"/>
              <a:t>是</a:t>
            </a:r>
            <a:r>
              <a:rPr lang="zh-CN" altLang="en-US"/>
              <a:t>内鬼。</a:t>
            </a:r>
            <a:endParaRPr lang="zh-CN" altLang="en-US"/>
          </a:p>
          <a:p>
            <a:r>
              <a:rPr lang="en-US" altLang="zh-CN"/>
              <a:t>C</a:t>
            </a:r>
            <a:r>
              <a:rPr lang="zh-CN" altLang="en-US"/>
              <a:t>和</a:t>
            </a:r>
            <a:r>
              <a:rPr lang="en-US" altLang="zh-CN"/>
              <a:t>D</a:t>
            </a:r>
            <a:r>
              <a:rPr lang="zh-CN" altLang="en-US"/>
              <a:t>无法从</a:t>
            </a:r>
            <a:r>
              <a:rPr lang="en-US" altLang="zh-CN"/>
              <a:t>A</a:t>
            </a:r>
            <a:r>
              <a:rPr lang="zh-CN" altLang="en-US"/>
              <a:t>和</a:t>
            </a:r>
            <a:r>
              <a:rPr lang="en-US" altLang="zh-CN"/>
              <a:t>B</a:t>
            </a:r>
            <a:r>
              <a:rPr lang="zh-CN" altLang="en-US"/>
              <a:t>中识别内鬼</a:t>
            </a:r>
            <a:r>
              <a:rPr lang="zh-CN" altLang="en-US"/>
              <a:t>是谁。</a:t>
            </a:r>
            <a:endParaRPr lang="zh-CN" altLang="en-US"/>
          </a:p>
          <a:p>
            <a:r>
              <a:rPr lang="zh-CN" altLang="en-US"/>
              <a:t>所以，</a:t>
            </a:r>
            <a:r>
              <a:rPr lang="en-US" altLang="zh-CN"/>
              <a:t>C</a:t>
            </a:r>
            <a:r>
              <a:rPr lang="zh-CN" altLang="en-US"/>
              <a:t>和</a:t>
            </a:r>
            <a:r>
              <a:rPr lang="en-US" altLang="zh-CN"/>
              <a:t>D</a:t>
            </a:r>
            <a:r>
              <a:rPr lang="zh-CN" altLang="en-US"/>
              <a:t>达成一致即可，其他</a:t>
            </a:r>
            <a:r>
              <a:rPr lang="en-US" altLang="zh-CN"/>
              <a:t>A</a:t>
            </a:r>
            <a:r>
              <a:rPr lang="zh-CN" altLang="en-US"/>
              <a:t>和</a:t>
            </a:r>
            <a:r>
              <a:rPr lang="en-US" altLang="zh-CN"/>
              <a:t>B</a:t>
            </a:r>
            <a:r>
              <a:rPr lang="zh-CN" altLang="en-US"/>
              <a:t>中的好人</a:t>
            </a:r>
            <a:r>
              <a:rPr lang="zh-CN" altLang="en-US"/>
              <a:t>自会跟随</a:t>
            </a:r>
            <a:r>
              <a:rPr lang="en-US" altLang="zh-CN"/>
              <a:t>C</a:t>
            </a:r>
            <a:r>
              <a:rPr lang="zh-CN" altLang="en-US"/>
              <a:t>，</a:t>
            </a:r>
            <a:r>
              <a:rPr lang="en-US" altLang="zh-CN"/>
              <a:t>D</a:t>
            </a:r>
            <a:r>
              <a:rPr lang="zh-CN" altLang="en-US"/>
              <a:t>的决策</a:t>
            </a:r>
            <a:r>
              <a:rPr lang="zh-CN" altLang="en-US"/>
              <a:t>。</a:t>
            </a:r>
            <a:endParaRPr lang="zh-CN" altLang="en-US"/>
          </a:p>
        </p:txBody>
      </p:sp>
      <p:sp>
        <p:nvSpPr>
          <p:cNvPr id="21" name="文本框 20"/>
          <p:cNvSpPr txBox="1"/>
          <p:nvPr/>
        </p:nvSpPr>
        <p:spPr>
          <a:xfrm>
            <a:off x="1292225" y="1997075"/>
            <a:ext cx="1942465" cy="460375"/>
          </a:xfrm>
          <a:prstGeom prst="rect">
            <a:avLst/>
          </a:prstGeom>
          <a:noFill/>
        </p:spPr>
        <p:txBody>
          <a:bodyPr wrap="square" rtlCol="0">
            <a:spAutoFit/>
          </a:bodyPr>
          <a:p>
            <a:r>
              <a:rPr lang="zh-CN" altLang="en-US" sz="2400">
                <a:solidFill>
                  <a:srgbClr val="FF0000"/>
                </a:solidFill>
              </a:rPr>
              <a:t>有一个内鬼</a:t>
            </a:r>
            <a:endParaRPr lang="zh-CN" altLang="en-US" sz="2400">
              <a:solidFill>
                <a:srgbClr val="FF0000"/>
              </a:solidFill>
            </a:endParaRPr>
          </a:p>
        </p:txBody>
      </p:sp>
    </p:spTree>
    <p:custDataLst>
      <p:tags r:id="rId1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custDataLst>
              <p:tags r:id="rId1"/>
            </p:custDataLst>
          </p:nvPr>
        </p:nvPicPr>
        <p:blipFill>
          <a:blip r:embed="rId2"/>
          <a:stretch>
            <a:fillRect/>
          </a:stretch>
        </p:blipFill>
        <p:spPr>
          <a:xfrm>
            <a:off x="10130155" y="284480"/>
            <a:ext cx="1764665" cy="720725"/>
          </a:xfrm>
          <a:prstGeom prst="rect">
            <a:avLst/>
          </a:prstGeom>
        </p:spPr>
      </p:pic>
      <p:sp>
        <p:nvSpPr>
          <p:cNvPr id="4" name="文本框 3"/>
          <p:cNvSpPr txBox="1"/>
          <p:nvPr/>
        </p:nvSpPr>
        <p:spPr>
          <a:xfrm>
            <a:off x="490855" y="1210945"/>
            <a:ext cx="8706485" cy="659130"/>
          </a:xfrm>
          <a:prstGeom prst="rect">
            <a:avLst/>
          </a:prstGeom>
          <a:noFill/>
        </p:spPr>
        <p:txBody>
          <a:bodyPr wrap="square" rtlCol="0">
            <a:noAutofit/>
          </a:bodyPr>
          <a:p>
            <a:r>
              <a:rPr lang="zh-CN" altLang="en-US" sz="3600">
                <a:solidFill>
                  <a:schemeClr val="accent1"/>
                </a:solidFill>
                <a:latin typeface="华文彩云" panose="02010800040101010101" charset="-122"/>
                <a:ea typeface="华文彩云" panose="02010800040101010101" charset="-122"/>
                <a:cs typeface="华文彩云" panose="02010800040101010101" charset="-122"/>
              </a:rPr>
              <a:t>四节点系统</a:t>
            </a:r>
            <a:r>
              <a:rPr lang="en-US" altLang="zh-CN" sz="3600">
                <a:solidFill>
                  <a:schemeClr val="accent1"/>
                </a:solidFill>
                <a:latin typeface="华文彩云" panose="02010800040101010101" charset="-122"/>
                <a:ea typeface="华文彩云" panose="02010800040101010101" charset="-122"/>
                <a:cs typeface="华文彩云" panose="02010800040101010101" charset="-122"/>
              </a:rPr>
              <a:t> - </a:t>
            </a:r>
            <a:r>
              <a:rPr lang="zh-CN" altLang="en-US" sz="3600">
                <a:solidFill>
                  <a:schemeClr val="accent1"/>
                </a:solidFill>
                <a:latin typeface="华文彩云" panose="02010800040101010101" charset="-122"/>
                <a:ea typeface="华文彩云" panose="02010800040101010101" charset="-122"/>
                <a:cs typeface="华文彩云" panose="02010800040101010101" charset="-122"/>
              </a:rPr>
              <a:t>明确主节点</a:t>
            </a:r>
            <a:r>
              <a:rPr lang="zh-CN" altLang="en-US" sz="3600">
                <a:solidFill>
                  <a:schemeClr val="accent1"/>
                </a:solidFill>
                <a:latin typeface="华文彩云" panose="02010800040101010101" charset="-122"/>
                <a:ea typeface="华文彩云" panose="02010800040101010101" charset="-122"/>
                <a:cs typeface="华文彩云" panose="02010800040101010101" charset="-122"/>
              </a:rPr>
              <a:t>内奸</a:t>
            </a:r>
            <a:endParaRPr lang="zh-CN" altLang="en-US" sz="3600">
              <a:solidFill>
                <a:schemeClr val="accent1"/>
              </a:solidFill>
              <a:latin typeface="华文彩云" panose="02010800040101010101" charset="-122"/>
              <a:ea typeface="华文彩云" panose="02010800040101010101" charset="-122"/>
              <a:cs typeface="华文彩云" panose="02010800040101010101" charset="-122"/>
            </a:endParaRPr>
          </a:p>
        </p:txBody>
      </p:sp>
      <p:sp>
        <p:nvSpPr>
          <p:cNvPr id="3" name="椭圆 2"/>
          <p:cNvSpPr/>
          <p:nvPr/>
        </p:nvSpPr>
        <p:spPr>
          <a:xfrm>
            <a:off x="695325" y="3595370"/>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a:t>
            </a:r>
            <a:endParaRPr lang="en-US" altLang="zh-CN"/>
          </a:p>
        </p:txBody>
      </p:sp>
      <p:sp>
        <p:nvSpPr>
          <p:cNvPr id="5" name="椭圆 4"/>
          <p:cNvSpPr/>
          <p:nvPr>
            <p:custDataLst>
              <p:tags r:id="rId3"/>
            </p:custDataLst>
          </p:nvPr>
        </p:nvSpPr>
        <p:spPr>
          <a:xfrm>
            <a:off x="2486025" y="2585085"/>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B</a:t>
            </a:r>
            <a:endParaRPr lang="en-US" altLang="zh-CN"/>
          </a:p>
        </p:txBody>
      </p:sp>
      <p:sp>
        <p:nvSpPr>
          <p:cNvPr id="6" name="椭圆 5"/>
          <p:cNvSpPr/>
          <p:nvPr>
            <p:custDataLst>
              <p:tags r:id="rId4"/>
            </p:custDataLst>
          </p:nvPr>
        </p:nvSpPr>
        <p:spPr>
          <a:xfrm>
            <a:off x="2486025" y="3595370"/>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C</a:t>
            </a:r>
            <a:endParaRPr lang="en-US" altLang="zh-CN"/>
          </a:p>
        </p:txBody>
      </p:sp>
      <p:sp>
        <p:nvSpPr>
          <p:cNvPr id="7" name="椭圆 6"/>
          <p:cNvSpPr/>
          <p:nvPr>
            <p:custDataLst>
              <p:tags r:id="rId5"/>
            </p:custDataLst>
          </p:nvPr>
        </p:nvSpPr>
        <p:spPr>
          <a:xfrm>
            <a:off x="2486025" y="4605655"/>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a:t>
            </a:r>
            <a:endParaRPr lang="en-US" altLang="zh-CN"/>
          </a:p>
        </p:txBody>
      </p:sp>
      <p:cxnSp>
        <p:nvCxnSpPr>
          <p:cNvPr id="8" name="直接箭头连接符 7"/>
          <p:cNvCxnSpPr>
            <a:stCxn id="3" idx="6"/>
            <a:endCxn id="5" idx="2"/>
          </p:cNvCxnSpPr>
          <p:nvPr>
            <p:custDataLst>
              <p:tags r:id="rId6"/>
            </p:custDataLst>
          </p:nvPr>
        </p:nvCxnSpPr>
        <p:spPr>
          <a:xfrm flipV="1">
            <a:off x="1443990" y="2946400"/>
            <a:ext cx="1042035" cy="10102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a:stCxn id="3" idx="6"/>
            <a:endCxn id="6" idx="2"/>
          </p:cNvCxnSpPr>
          <p:nvPr>
            <p:custDataLst>
              <p:tags r:id="rId7"/>
            </p:custDataLst>
          </p:nvPr>
        </p:nvCxnSpPr>
        <p:spPr>
          <a:xfrm>
            <a:off x="1443990" y="3956685"/>
            <a:ext cx="10420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a:stCxn id="3" idx="6"/>
            <a:endCxn id="7" idx="2"/>
          </p:cNvCxnSpPr>
          <p:nvPr>
            <p:custDataLst>
              <p:tags r:id="rId8"/>
            </p:custDataLst>
          </p:nvPr>
        </p:nvCxnSpPr>
        <p:spPr>
          <a:xfrm>
            <a:off x="1443990" y="3956685"/>
            <a:ext cx="1042035" cy="10102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9"/>
            </p:custDataLst>
          </p:nvPr>
        </p:nvSpPr>
        <p:spPr>
          <a:xfrm>
            <a:off x="1634490" y="3227070"/>
            <a:ext cx="661035" cy="368300"/>
          </a:xfrm>
          <a:prstGeom prst="rect">
            <a:avLst/>
          </a:prstGeom>
          <a:noFill/>
        </p:spPr>
        <p:txBody>
          <a:bodyPr wrap="square" rtlCol="0">
            <a:spAutoFit/>
          </a:bodyPr>
          <a:p>
            <a:r>
              <a:rPr lang="zh-CN" altLang="en-US" b="1"/>
              <a:t>进攻</a:t>
            </a:r>
            <a:endParaRPr lang="zh-CN" altLang="en-US" b="1"/>
          </a:p>
        </p:txBody>
      </p:sp>
      <p:sp>
        <p:nvSpPr>
          <p:cNvPr id="12" name="文本框 11"/>
          <p:cNvSpPr txBox="1"/>
          <p:nvPr>
            <p:custDataLst>
              <p:tags r:id="rId10"/>
            </p:custDataLst>
          </p:nvPr>
        </p:nvSpPr>
        <p:spPr>
          <a:xfrm>
            <a:off x="1634490" y="4318000"/>
            <a:ext cx="661035" cy="368300"/>
          </a:xfrm>
          <a:prstGeom prst="rect">
            <a:avLst/>
          </a:prstGeom>
          <a:noFill/>
        </p:spPr>
        <p:txBody>
          <a:bodyPr wrap="square" rtlCol="0">
            <a:spAutoFit/>
          </a:bodyPr>
          <a:p>
            <a:r>
              <a:rPr lang="zh-CN" altLang="en-US" b="1">
                <a:sym typeface="+mn-ea"/>
              </a:rPr>
              <a:t>撤退</a:t>
            </a:r>
            <a:endParaRPr lang="zh-CN" altLang="en-US" b="1"/>
          </a:p>
        </p:txBody>
      </p:sp>
      <p:sp>
        <p:nvSpPr>
          <p:cNvPr id="13" name="文本框 12"/>
          <p:cNvSpPr txBox="1"/>
          <p:nvPr>
            <p:custDataLst>
              <p:tags r:id="rId11"/>
            </p:custDataLst>
          </p:nvPr>
        </p:nvSpPr>
        <p:spPr>
          <a:xfrm>
            <a:off x="1532890" y="3772535"/>
            <a:ext cx="1130300" cy="368300"/>
          </a:xfrm>
          <a:prstGeom prst="rect">
            <a:avLst/>
          </a:prstGeom>
          <a:noFill/>
        </p:spPr>
        <p:txBody>
          <a:bodyPr wrap="square" rtlCol="0">
            <a:spAutoFit/>
          </a:bodyPr>
          <a:p>
            <a:r>
              <a:rPr lang="zh-CN" altLang="en-US">
                <a:solidFill>
                  <a:srgbClr val="FF0000"/>
                </a:solidFill>
              </a:rPr>
              <a:t>无指令</a:t>
            </a:r>
            <a:endParaRPr lang="zh-CN" altLang="en-US">
              <a:solidFill>
                <a:srgbClr val="FF0000"/>
              </a:solidFill>
            </a:endParaRPr>
          </a:p>
        </p:txBody>
      </p:sp>
      <p:sp>
        <p:nvSpPr>
          <p:cNvPr id="14" name="文本框 13"/>
          <p:cNvSpPr txBox="1"/>
          <p:nvPr>
            <p:custDataLst>
              <p:tags r:id="rId12"/>
            </p:custDataLst>
          </p:nvPr>
        </p:nvSpPr>
        <p:spPr>
          <a:xfrm>
            <a:off x="3642360" y="2774315"/>
            <a:ext cx="4064000" cy="368300"/>
          </a:xfrm>
          <a:prstGeom prst="rect">
            <a:avLst/>
          </a:prstGeom>
          <a:noFill/>
        </p:spPr>
        <p:txBody>
          <a:bodyPr wrap="square" rtlCol="0">
            <a:spAutoFit/>
          </a:bodyPr>
          <a:p>
            <a:r>
              <a:rPr lang="en-US" altLang="zh-CN"/>
              <a:t>B</a:t>
            </a:r>
            <a:r>
              <a:rPr lang="zh-CN" altLang="en-US"/>
              <a:t>：</a:t>
            </a:r>
            <a:r>
              <a:rPr lang="en-US" altLang="zh-CN" b="1"/>
              <a:t>A</a:t>
            </a:r>
            <a:r>
              <a:rPr lang="zh-CN" altLang="en-US"/>
              <a:t>告诉我</a:t>
            </a:r>
            <a:r>
              <a:rPr lang="zh-CN" altLang="en-US" b="1"/>
              <a:t>进攻</a:t>
            </a:r>
            <a:endParaRPr lang="zh-CN" altLang="en-US" b="1"/>
          </a:p>
        </p:txBody>
      </p:sp>
      <p:sp>
        <p:nvSpPr>
          <p:cNvPr id="15" name="文本框 14"/>
          <p:cNvSpPr txBox="1"/>
          <p:nvPr>
            <p:custDataLst>
              <p:tags r:id="rId13"/>
            </p:custDataLst>
          </p:nvPr>
        </p:nvSpPr>
        <p:spPr>
          <a:xfrm>
            <a:off x="3642360" y="3772535"/>
            <a:ext cx="4064000" cy="368300"/>
          </a:xfrm>
          <a:prstGeom prst="rect">
            <a:avLst/>
          </a:prstGeom>
          <a:noFill/>
        </p:spPr>
        <p:txBody>
          <a:bodyPr wrap="square" rtlCol="0">
            <a:spAutoFit/>
          </a:bodyPr>
          <a:p>
            <a:r>
              <a:rPr lang="en-US" altLang="zh-CN"/>
              <a:t>C</a:t>
            </a:r>
            <a:r>
              <a:rPr lang="zh-CN" altLang="en-US"/>
              <a:t>：</a:t>
            </a:r>
            <a:r>
              <a:rPr lang="en-US" altLang="zh-CN" b="1"/>
              <a:t>A</a:t>
            </a:r>
            <a:r>
              <a:rPr lang="zh-CN" altLang="en-US" b="1"/>
              <a:t>掉线</a:t>
            </a:r>
            <a:r>
              <a:rPr lang="zh-CN" altLang="en-US" b="1"/>
              <a:t>了</a:t>
            </a:r>
            <a:endParaRPr lang="zh-CN" altLang="en-US" b="1"/>
          </a:p>
        </p:txBody>
      </p:sp>
      <p:sp>
        <p:nvSpPr>
          <p:cNvPr id="16" name="文本框 15"/>
          <p:cNvSpPr txBox="1"/>
          <p:nvPr>
            <p:custDataLst>
              <p:tags r:id="rId14"/>
            </p:custDataLst>
          </p:nvPr>
        </p:nvSpPr>
        <p:spPr>
          <a:xfrm>
            <a:off x="3642360" y="4770755"/>
            <a:ext cx="4064000" cy="368300"/>
          </a:xfrm>
          <a:prstGeom prst="rect">
            <a:avLst/>
          </a:prstGeom>
          <a:noFill/>
        </p:spPr>
        <p:txBody>
          <a:bodyPr wrap="square" rtlCol="0">
            <a:spAutoFit/>
          </a:bodyPr>
          <a:p>
            <a:r>
              <a:rPr lang="en-US" altLang="zh-CN"/>
              <a:t>D</a:t>
            </a:r>
            <a:r>
              <a:rPr lang="zh-CN" altLang="en-US"/>
              <a:t>：</a:t>
            </a:r>
            <a:r>
              <a:rPr lang="en-US" altLang="zh-CN" b="1"/>
              <a:t>A</a:t>
            </a:r>
            <a:r>
              <a:rPr lang="zh-CN" altLang="en-US"/>
              <a:t>告诉我</a:t>
            </a:r>
            <a:r>
              <a:rPr lang="zh-CN" altLang="en-US" b="1"/>
              <a:t>撤退</a:t>
            </a:r>
            <a:endParaRPr lang="zh-CN" altLang="en-US" b="1"/>
          </a:p>
        </p:txBody>
      </p:sp>
      <p:sp>
        <p:nvSpPr>
          <p:cNvPr id="17" name="文本框 16"/>
          <p:cNvSpPr txBox="1"/>
          <p:nvPr>
            <p:custDataLst>
              <p:tags r:id="rId15"/>
            </p:custDataLst>
          </p:nvPr>
        </p:nvSpPr>
        <p:spPr>
          <a:xfrm>
            <a:off x="6626860" y="2774315"/>
            <a:ext cx="4991100" cy="645160"/>
          </a:xfrm>
          <a:prstGeom prst="rect">
            <a:avLst/>
          </a:prstGeom>
          <a:noFill/>
        </p:spPr>
        <p:txBody>
          <a:bodyPr wrap="square" rtlCol="0">
            <a:spAutoFit/>
          </a:bodyPr>
          <a:p>
            <a:r>
              <a:rPr lang="en-US" altLang="zh-CN"/>
              <a:t>B</a:t>
            </a:r>
            <a:r>
              <a:rPr lang="zh-CN" altLang="en-US"/>
              <a:t>：</a:t>
            </a:r>
            <a:r>
              <a:rPr lang="en-US" altLang="zh-CN" b="1"/>
              <a:t>A</a:t>
            </a:r>
            <a:r>
              <a:rPr lang="zh-CN" altLang="en-US"/>
              <a:t>告诉我</a:t>
            </a:r>
            <a:r>
              <a:rPr lang="zh-CN" altLang="en-US" b="1"/>
              <a:t>进攻，</a:t>
            </a:r>
            <a:r>
              <a:rPr lang="en-US" altLang="zh-CN" b="1"/>
              <a:t>C</a:t>
            </a:r>
            <a:r>
              <a:rPr lang="zh-CN" altLang="en-US"/>
              <a:t>告诉我</a:t>
            </a:r>
            <a:r>
              <a:rPr lang="en-US" altLang="zh-CN" b="1"/>
              <a:t>A</a:t>
            </a:r>
            <a:r>
              <a:rPr lang="zh-CN" altLang="en-US" b="1"/>
              <a:t>掉线</a:t>
            </a:r>
            <a:r>
              <a:rPr lang="zh-CN" altLang="en-US" b="1"/>
              <a:t>了，</a:t>
            </a:r>
            <a:r>
              <a:rPr lang="en-US" altLang="zh-CN" b="1"/>
              <a:t>D</a:t>
            </a:r>
            <a:r>
              <a:rPr lang="zh-CN" altLang="en-US"/>
              <a:t>告诉我</a:t>
            </a:r>
            <a:r>
              <a:rPr lang="zh-CN" altLang="en-US" b="1"/>
              <a:t>撤退</a:t>
            </a:r>
            <a:endParaRPr lang="zh-CN" altLang="en-US" b="1"/>
          </a:p>
        </p:txBody>
      </p:sp>
      <p:sp>
        <p:nvSpPr>
          <p:cNvPr id="18" name="文本框 17"/>
          <p:cNvSpPr txBox="1"/>
          <p:nvPr>
            <p:custDataLst>
              <p:tags r:id="rId16"/>
            </p:custDataLst>
          </p:nvPr>
        </p:nvSpPr>
        <p:spPr>
          <a:xfrm>
            <a:off x="6626860" y="3772535"/>
            <a:ext cx="4991100" cy="368300"/>
          </a:xfrm>
          <a:prstGeom prst="rect">
            <a:avLst/>
          </a:prstGeom>
          <a:noFill/>
        </p:spPr>
        <p:txBody>
          <a:bodyPr wrap="square" rtlCol="0">
            <a:spAutoFit/>
          </a:bodyPr>
          <a:p>
            <a:r>
              <a:rPr lang="en-US" altLang="zh-CN"/>
              <a:t>C</a:t>
            </a:r>
            <a:r>
              <a:rPr lang="zh-CN" altLang="en-US"/>
              <a:t>：</a:t>
            </a:r>
            <a:r>
              <a:rPr lang="en-US" altLang="zh-CN" b="1"/>
              <a:t>A</a:t>
            </a:r>
            <a:r>
              <a:rPr lang="zh-CN" altLang="en-US" b="1"/>
              <a:t>掉线了，</a:t>
            </a:r>
            <a:r>
              <a:rPr lang="en-US" altLang="zh-CN" b="1"/>
              <a:t>B</a:t>
            </a:r>
            <a:r>
              <a:rPr lang="zh-CN" altLang="en-US"/>
              <a:t>告诉我</a:t>
            </a:r>
            <a:r>
              <a:rPr lang="zh-CN" altLang="en-US" b="1"/>
              <a:t>进攻，</a:t>
            </a:r>
            <a:r>
              <a:rPr lang="en-US" altLang="zh-CN" b="1"/>
              <a:t>D</a:t>
            </a:r>
            <a:r>
              <a:rPr lang="zh-CN" altLang="en-US"/>
              <a:t>告诉我</a:t>
            </a:r>
            <a:r>
              <a:rPr lang="zh-CN" altLang="en-US" b="1"/>
              <a:t>撤退</a:t>
            </a:r>
            <a:endParaRPr lang="zh-CN" altLang="en-US" b="1"/>
          </a:p>
        </p:txBody>
      </p:sp>
      <p:sp>
        <p:nvSpPr>
          <p:cNvPr id="19" name="文本框 18"/>
          <p:cNvSpPr txBox="1"/>
          <p:nvPr>
            <p:custDataLst>
              <p:tags r:id="rId17"/>
            </p:custDataLst>
          </p:nvPr>
        </p:nvSpPr>
        <p:spPr>
          <a:xfrm>
            <a:off x="6626860" y="4770755"/>
            <a:ext cx="4991100" cy="645160"/>
          </a:xfrm>
          <a:prstGeom prst="rect">
            <a:avLst/>
          </a:prstGeom>
          <a:noFill/>
        </p:spPr>
        <p:txBody>
          <a:bodyPr wrap="square" rtlCol="0">
            <a:spAutoFit/>
          </a:bodyPr>
          <a:p>
            <a:r>
              <a:rPr lang="en-US" altLang="zh-CN"/>
              <a:t>D</a:t>
            </a:r>
            <a:r>
              <a:rPr lang="zh-CN" altLang="en-US"/>
              <a:t>：</a:t>
            </a:r>
            <a:r>
              <a:rPr lang="en-US" altLang="zh-CN" b="1"/>
              <a:t>A</a:t>
            </a:r>
            <a:r>
              <a:rPr lang="zh-CN" altLang="en-US"/>
              <a:t>告诉我</a:t>
            </a:r>
            <a:r>
              <a:rPr lang="zh-CN" altLang="en-US" b="1"/>
              <a:t>撤退，</a:t>
            </a:r>
            <a:r>
              <a:rPr lang="en-US" altLang="zh-CN" b="1"/>
              <a:t>B</a:t>
            </a:r>
            <a:r>
              <a:rPr lang="zh-CN" altLang="en-US"/>
              <a:t>告诉我</a:t>
            </a:r>
            <a:r>
              <a:rPr lang="zh-CN" altLang="en-US" b="1"/>
              <a:t>进攻，</a:t>
            </a:r>
            <a:r>
              <a:rPr lang="en-US" altLang="zh-CN" b="1"/>
              <a:t>C</a:t>
            </a:r>
            <a:r>
              <a:rPr lang="zh-CN" altLang="en-US"/>
              <a:t>告诉我</a:t>
            </a:r>
            <a:r>
              <a:rPr lang="en-US" altLang="zh-CN"/>
              <a:t>A</a:t>
            </a:r>
            <a:r>
              <a:rPr lang="zh-CN" altLang="en-US" b="1"/>
              <a:t>掉线</a:t>
            </a:r>
            <a:r>
              <a:rPr lang="zh-CN" altLang="en-US" b="1"/>
              <a:t>了</a:t>
            </a:r>
            <a:endParaRPr lang="zh-CN" altLang="en-US" b="1"/>
          </a:p>
        </p:txBody>
      </p:sp>
      <p:sp>
        <p:nvSpPr>
          <p:cNvPr id="20" name="文本框 19"/>
          <p:cNvSpPr txBox="1"/>
          <p:nvPr/>
        </p:nvSpPr>
        <p:spPr>
          <a:xfrm>
            <a:off x="3642360" y="5575300"/>
            <a:ext cx="7976235" cy="1167765"/>
          </a:xfrm>
          <a:prstGeom prst="rect">
            <a:avLst/>
          </a:prstGeom>
          <a:noFill/>
        </p:spPr>
        <p:txBody>
          <a:bodyPr wrap="square" rtlCol="0">
            <a:noAutofit/>
          </a:bodyPr>
          <a:p>
            <a:r>
              <a:rPr lang="zh-CN" altLang="en-US"/>
              <a:t>直接明确</a:t>
            </a:r>
            <a:r>
              <a:rPr lang="en-US" altLang="zh-CN"/>
              <a:t>A</a:t>
            </a:r>
            <a:r>
              <a:rPr lang="zh-CN" altLang="en-US"/>
              <a:t>是内鬼。</a:t>
            </a:r>
            <a:r>
              <a:rPr lang="en-US" altLang="zh-CN"/>
              <a:t>B</a:t>
            </a:r>
            <a:r>
              <a:rPr lang="zh-CN" altLang="en-US"/>
              <a:t>，</a:t>
            </a:r>
            <a:r>
              <a:rPr lang="en-US" altLang="zh-CN"/>
              <a:t>C</a:t>
            </a:r>
            <a:r>
              <a:rPr lang="zh-CN" altLang="en-US"/>
              <a:t>，</a:t>
            </a:r>
            <a:r>
              <a:rPr lang="en-US" altLang="zh-CN"/>
              <a:t>D</a:t>
            </a:r>
            <a:r>
              <a:rPr lang="zh-CN" altLang="en-US"/>
              <a:t>三个节点之间就进攻</a:t>
            </a:r>
            <a:r>
              <a:rPr lang="en-US" altLang="zh-CN"/>
              <a:t>/</a:t>
            </a:r>
            <a:r>
              <a:rPr lang="zh-CN" altLang="en-US"/>
              <a:t>撤退的决策</a:t>
            </a:r>
            <a:r>
              <a:rPr lang="zh-CN" altLang="en-US"/>
              <a:t>选一个达成一致</a:t>
            </a:r>
            <a:r>
              <a:rPr lang="zh-CN" altLang="en-US"/>
              <a:t>即可。</a:t>
            </a:r>
            <a:endParaRPr lang="zh-CN" altLang="en-US"/>
          </a:p>
        </p:txBody>
      </p:sp>
      <p:sp>
        <p:nvSpPr>
          <p:cNvPr id="21" name="文本框 20"/>
          <p:cNvSpPr txBox="1"/>
          <p:nvPr/>
        </p:nvSpPr>
        <p:spPr>
          <a:xfrm>
            <a:off x="1292225" y="1997075"/>
            <a:ext cx="1942465" cy="460375"/>
          </a:xfrm>
          <a:prstGeom prst="rect">
            <a:avLst/>
          </a:prstGeom>
          <a:noFill/>
        </p:spPr>
        <p:txBody>
          <a:bodyPr wrap="square" rtlCol="0">
            <a:spAutoFit/>
          </a:bodyPr>
          <a:p>
            <a:r>
              <a:rPr lang="zh-CN" altLang="en-US" sz="2400">
                <a:solidFill>
                  <a:srgbClr val="FF0000"/>
                </a:solidFill>
              </a:rPr>
              <a:t>有一个内鬼</a:t>
            </a:r>
            <a:endParaRPr lang="zh-CN" altLang="en-US" sz="2400">
              <a:solidFill>
                <a:srgbClr val="FF0000"/>
              </a:solidFill>
            </a:endParaRPr>
          </a:p>
        </p:txBody>
      </p:sp>
    </p:spTree>
    <p:custDataLst>
      <p:tags r:id="rId18"/>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custDataLst>
              <p:tags r:id="rId1"/>
            </p:custDataLst>
          </p:nvPr>
        </p:nvPicPr>
        <p:blipFill>
          <a:blip r:embed="rId2"/>
          <a:stretch>
            <a:fillRect/>
          </a:stretch>
        </p:blipFill>
        <p:spPr>
          <a:xfrm>
            <a:off x="10130155" y="284480"/>
            <a:ext cx="1764665" cy="720725"/>
          </a:xfrm>
          <a:prstGeom prst="rect">
            <a:avLst/>
          </a:prstGeom>
        </p:spPr>
      </p:pic>
      <p:sp>
        <p:nvSpPr>
          <p:cNvPr id="4" name="文本框 3"/>
          <p:cNvSpPr txBox="1"/>
          <p:nvPr/>
        </p:nvSpPr>
        <p:spPr>
          <a:xfrm>
            <a:off x="490855" y="1210945"/>
            <a:ext cx="8706485" cy="659130"/>
          </a:xfrm>
          <a:prstGeom prst="rect">
            <a:avLst/>
          </a:prstGeom>
          <a:noFill/>
        </p:spPr>
        <p:txBody>
          <a:bodyPr wrap="square" rtlCol="0">
            <a:noAutofit/>
          </a:bodyPr>
          <a:p>
            <a:r>
              <a:rPr lang="zh-CN" altLang="en-US" sz="3600">
                <a:solidFill>
                  <a:schemeClr val="accent1"/>
                </a:solidFill>
                <a:latin typeface="华文彩云" panose="02010800040101010101" charset="-122"/>
                <a:ea typeface="华文彩云" panose="02010800040101010101" charset="-122"/>
                <a:cs typeface="华文彩云" panose="02010800040101010101" charset="-122"/>
                <a:sym typeface="+mn-ea"/>
              </a:rPr>
              <a:t>四节点系统</a:t>
            </a:r>
            <a:r>
              <a:rPr lang="en-US" altLang="zh-CN" sz="3600">
                <a:solidFill>
                  <a:schemeClr val="accent1"/>
                </a:solidFill>
                <a:latin typeface="华文彩云" panose="02010800040101010101" charset="-122"/>
                <a:ea typeface="华文彩云" panose="02010800040101010101" charset="-122"/>
                <a:cs typeface="华文彩云" panose="02010800040101010101" charset="-122"/>
                <a:sym typeface="+mn-ea"/>
              </a:rPr>
              <a:t> - </a:t>
            </a:r>
            <a:r>
              <a:rPr lang="zh-CN" altLang="en-US" sz="3600">
                <a:solidFill>
                  <a:schemeClr val="accent1"/>
                </a:solidFill>
                <a:latin typeface="华文彩云" panose="02010800040101010101" charset="-122"/>
                <a:ea typeface="华文彩云" panose="02010800040101010101" charset="-122"/>
                <a:cs typeface="华文彩云" panose="02010800040101010101" charset="-122"/>
                <a:sym typeface="+mn-ea"/>
              </a:rPr>
              <a:t>不明确主节点</a:t>
            </a:r>
            <a:r>
              <a:rPr lang="zh-CN" altLang="en-US" sz="3600">
                <a:solidFill>
                  <a:schemeClr val="accent1"/>
                </a:solidFill>
                <a:latin typeface="华文彩云" panose="02010800040101010101" charset="-122"/>
                <a:ea typeface="华文彩云" panose="02010800040101010101" charset="-122"/>
                <a:cs typeface="华文彩云" panose="02010800040101010101" charset="-122"/>
                <a:sym typeface="+mn-ea"/>
              </a:rPr>
              <a:t>内奸</a:t>
            </a:r>
            <a:endParaRPr lang="zh-CN" altLang="en-US" sz="3600">
              <a:solidFill>
                <a:schemeClr val="accent1"/>
              </a:solidFill>
              <a:latin typeface="华文彩云" panose="02010800040101010101" charset="-122"/>
              <a:ea typeface="华文彩云" panose="02010800040101010101" charset="-122"/>
              <a:cs typeface="华文彩云" panose="02010800040101010101" charset="-122"/>
              <a:sym typeface="+mn-ea"/>
            </a:endParaRPr>
          </a:p>
        </p:txBody>
      </p:sp>
      <p:sp>
        <p:nvSpPr>
          <p:cNvPr id="3" name="椭圆 2"/>
          <p:cNvSpPr/>
          <p:nvPr/>
        </p:nvSpPr>
        <p:spPr>
          <a:xfrm>
            <a:off x="695325" y="3595370"/>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A</a:t>
            </a:r>
            <a:endParaRPr lang="en-US" altLang="zh-CN"/>
          </a:p>
        </p:txBody>
      </p:sp>
      <p:sp>
        <p:nvSpPr>
          <p:cNvPr id="5" name="椭圆 4"/>
          <p:cNvSpPr/>
          <p:nvPr>
            <p:custDataLst>
              <p:tags r:id="rId3"/>
            </p:custDataLst>
          </p:nvPr>
        </p:nvSpPr>
        <p:spPr>
          <a:xfrm>
            <a:off x="2486025" y="2585085"/>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B</a:t>
            </a:r>
            <a:endParaRPr lang="en-US" altLang="zh-CN"/>
          </a:p>
        </p:txBody>
      </p:sp>
      <p:sp>
        <p:nvSpPr>
          <p:cNvPr id="6" name="椭圆 5"/>
          <p:cNvSpPr/>
          <p:nvPr>
            <p:custDataLst>
              <p:tags r:id="rId4"/>
            </p:custDataLst>
          </p:nvPr>
        </p:nvSpPr>
        <p:spPr>
          <a:xfrm>
            <a:off x="2486025" y="3595370"/>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C</a:t>
            </a:r>
            <a:endParaRPr lang="en-US" altLang="zh-CN"/>
          </a:p>
        </p:txBody>
      </p:sp>
      <p:sp>
        <p:nvSpPr>
          <p:cNvPr id="7" name="椭圆 6"/>
          <p:cNvSpPr/>
          <p:nvPr>
            <p:custDataLst>
              <p:tags r:id="rId5"/>
            </p:custDataLst>
          </p:nvPr>
        </p:nvSpPr>
        <p:spPr>
          <a:xfrm>
            <a:off x="2486025" y="4605655"/>
            <a:ext cx="748665" cy="72263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D</a:t>
            </a:r>
            <a:endParaRPr lang="en-US" altLang="zh-CN"/>
          </a:p>
        </p:txBody>
      </p:sp>
      <p:cxnSp>
        <p:nvCxnSpPr>
          <p:cNvPr id="8" name="直接箭头连接符 7"/>
          <p:cNvCxnSpPr>
            <a:stCxn id="3" idx="6"/>
            <a:endCxn id="5" idx="2"/>
          </p:cNvCxnSpPr>
          <p:nvPr>
            <p:custDataLst>
              <p:tags r:id="rId6"/>
            </p:custDataLst>
          </p:nvPr>
        </p:nvCxnSpPr>
        <p:spPr>
          <a:xfrm flipV="1">
            <a:off x="1443990" y="2946400"/>
            <a:ext cx="1042035" cy="10102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9" name="直接箭头连接符 8"/>
          <p:cNvCxnSpPr>
            <a:stCxn id="3" idx="6"/>
            <a:endCxn id="6" idx="2"/>
          </p:cNvCxnSpPr>
          <p:nvPr>
            <p:custDataLst>
              <p:tags r:id="rId7"/>
            </p:custDataLst>
          </p:nvPr>
        </p:nvCxnSpPr>
        <p:spPr>
          <a:xfrm>
            <a:off x="1443990" y="3956685"/>
            <a:ext cx="104203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a:stCxn id="3" idx="6"/>
            <a:endCxn id="7" idx="2"/>
          </p:cNvCxnSpPr>
          <p:nvPr>
            <p:custDataLst>
              <p:tags r:id="rId8"/>
            </p:custDataLst>
          </p:nvPr>
        </p:nvCxnSpPr>
        <p:spPr>
          <a:xfrm>
            <a:off x="1443990" y="3956685"/>
            <a:ext cx="1042035" cy="10102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custDataLst>
              <p:tags r:id="rId9"/>
            </p:custDataLst>
          </p:nvPr>
        </p:nvSpPr>
        <p:spPr>
          <a:xfrm>
            <a:off x="1634490" y="3227070"/>
            <a:ext cx="661035" cy="368300"/>
          </a:xfrm>
          <a:prstGeom prst="rect">
            <a:avLst/>
          </a:prstGeom>
          <a:noFill/>
        </p:spPr>
        <p:txBody>
          <a:bodyPr wrap="square" rtlCol="0">
            <a:spAutoFit/>
          </a:bodyPr>
          <a:p>
            <a:r>
              <a:rPr lang="zh-CN" altLang="en-US" b="1"/>
              <a:t>撤退</a:t>
            </a:r>
            <a:endParaRPr lang="zh-CN" altLang="en-US" b="1"/>
          </a:p>
        </p:txBody>
      </p:sp>
      <p:sp>
        <p:nvSpPr>
          <p:cNvPr id="12" name="文本框 11"/>
          <p:cNvSpPr txBox="1"/>
          <p:nvPr>
            <p:custDataLst>
              <p:tags r:id="rId10"/>
            </p:custDataLst>
          </p:nvPr>
        </p:nvSpPr>
        <p:spPr>
          <a:xfrm>
            <a:off x="1634490" y="4318000"/>
            <a:ext cx="661035" cy="368300"/>
          </a:xfrm>
          <a:prstGeom prst="rect">
            <a:avLst/>
          </a:prstGeom>
          <a:noFill/>
        </p:spPr>
        <p:txBody>
          <a:bodyPr wrap="square" rtlCol="0">
            <a:spAutoFit/>
          </a:bodyPr>
          <a:p>
            <a:r>
              <a:rPr lang="zh-CN" altLang="en-US" b="1">
                <a:sym typeface="+mn-ea"/>
              </a:rPr>
              <a:t>进攻</a:t>
            </a:r>
            <a:endParaRPr lang="zh-CN" altLang="en-US" b="1">
              <a:sym typeface="+mn-ea"/>
            </a:endParaRPr>
          </a:p>
        </p:txBody>
      </p:sp>
      <p:sp>
        <p:nvSpPr>
          <p:cNvPr id="13" name="文本框 12"/>
          <p:cNvSpPr txBox="1"/>
          <p:nvPr>
            <p:custDataLst>
              <p:tags r:id="rId11"/>
            </p:custDataLst>
          </p:nvPr>
        </p:nvSpPr>
        <p:spPr>
          <a:xfrm>
            <a:off x="1634490" y="3772535"/>
            <a:ext cx="661035" cy="368300"/>
          </a:xfrm>
          <a:prstGeom prst="rect">
            <a:avLst/>
          </a:prstGeom>
          <a:noFill/>
        </p:spPr>
        <p:txBody>
          <a:bodyPr wrap="square" rtlCol="0">
            <a:spAutoFit/>
          </a:bodyPr>
          <a:p>
            <a:r>
              <a:rPr lang="zh-CN" altLang="en-US" b="1"/>
              <a:t>进攻</a:t>
            </a:r>
            <a:endParaRPr lang="zh-CN" altLang="en-US" b="1"/>
          </a:p>
        </p:txBody>
      </p:sp>
      <p:sp>
        <p:nvSpPr>
          <p:cNvPr id="14" name="文本框 13"/>
          <p:cNvSpPr txBox="1"/>
          <p:nvPr>
            <p:custDataLst>
              <p:tags r:id="rId12"/>
            </p:custDataLst>
          </p:nvPr>
        </p:nvSpPr>
        <p:spPr>
          <a:xfrm>
            <a:off x="3642360" y="2774315"/>
            <a:ext cx="4064000" cy="368300"/>
          </a:xfrm>
          <a:prstGeom prst="rect">
            <a:avLst/>
          </a:prstGeom>
          <a:noFill/>
        </p:spPr>
        <p:txBody>
          <a:bodyPr wrap="square" rtlCol="0">
            <a:spAutoFit/>
          </a:bodyPr>
          <a:p>
            <a:r>
              <a:rPr lang="en-US" altLang="zh-CN"/>
              <a:t>B</a:t>
            </a:r>
            <a:r>
              <a:rPr lang="zh-CN" altLang="en-US"/>
              <a:t>：</a:t>
            </a:r>
            <a:r>
              <a:rPr lang="en-US" altLang="zh-CN" b="1"/>
              <a:t>A</a:t>
            </a:r>
            <a:r>
              <a:rPr lang="zh-CN" altLang="en-US"/>
              <a:t>告诉我</a:t>
            </a:r>
            <a:r>
              <a:rPr lang="zh-CN" altLang="en-US" b="1"/>
              <a:t>进攻</a:t>
            </a:r>
            <a:endParaRPr lang="zh-CN" altLang="en-US" b="1"/>
          </a:p>
        </p:txBody>
      </p:sp>
      <p:sp>
        <p:nvSpPr>
          <p:cNvPr id="15" name="文本框 14"/>
          <p:cNvSpPr txBox="1"/>
          <p:nvPr>
            <p:custDataLst>
              <p:tags r:id="rId13"/>
            </p:custDataLst>
          </p:nvPr>
        </p:nvSpPr>
        <p:spPr>
          <a:xfrm>
            <a:off x="3642360" y="3772535"/>
            <a:ext cx="4064000" cy="368300"/>
          </a:xfrm>
          <a:prstGeom prst="rect">
            <a:avLst/>
          </a:prstGeom>
          <a:noFill/>
        </p:spPr>
        <p:txBody>
          <a:bodyPr wrap="square" rtlCol="0">
            <a:spAutoFit/>
          </a:bodyPr>
          <a:p>
            <a:r>
              <a:rPr lang="en-US" altLang="zh-CN"/>
              <a:t>C</a:t>
            </a:r>
            <a:r>
              <a:rPr lang="zh-CN" altLang="en-US"/>
              <a:t>：</a:t>
            </a:r>
            <a:r>
              <a:rPr lang="en-US" altLang="zh-CN" b="1"/>
              <a:t>A</a:t>
            </a:r>
            <a:r>
              <a:rPr lang="zh-CN" altLang="en-US"/>
              <a:t>告诉我</a:t>
            </a:r>
            <a:r>
              <a:rPr lang="zh-CN" altLang="en-US" b="1"/>
              <a:t>撤退</a:t>
            </a:r>
            <a:endParaRPr lang="zh-CN" altLang="en-US" b="1"/>
          </a:p>
        </p:txBody>
      </p:sp>
      <p:sp>
        <p:nvSpPr>
          <p:cNvPr id="16" name="文本框 15"/>
          <p:cNvSpPr txBox="1"/>
          <p:nvPr>
            <p:custDataLst>
              <p:tags r:id="rId14"/>
            </p:custDataLst>
          </p:nvPr>
        </p:nvSpPr>
        <p:spPr>
          <a:xfrm>
            <a:off x="3642360" y="4770755"/>
            <a:ext cx="4064000" cy="368300"/>
          </a:xfrm>
          <a:prstGeom prst="rect">
            <a:avLst/>
          </a:prstGeom>
          <a:noFill/>
        </p:spPr>
        <p:txBody>
          <a:bodyPr wrap="square" rtlCol="0">
            <a:spAutoFit/>
          </a:bodyPr>
          <a:p>
            <a:r>
              <a:rPr lang="en-US" altLang="zh-CN"/>
              <a:t>D</a:t>
            </a:r>
            <a:r>
              <a:rPr lang="zh-CN" altLang="en-US"/>
              <a:t>：</a:t>
            </a:r>
            <a:r>
              <a:rPr lang="en-US" altLang="zh-CN" b="1"/>
              <a:t>A</a:t>
            </a:r>
            <a:r>
              <a:rPr lang="zh-CN" altLang="en-US"/>
              <a:t>告诉我</a:t>
            </a:r>
            <a:r>
              <a:rPr lang="zh-CN" altLang="en-US" b="1"/>
              <a:t>撤退</a:t>
            </a:r>
            <a:endParaRPr lang="zh-CN" altLang="en-US" b="1"/>
          </a:p>
        </p:txBody>
      </p:sp>
      <p:sp>
        <p:nvSpPr>
          <p:cNvPr id="17" name="文本框 16"/>
          <p:cNvSpPr txBox="1"/>
          <p:nvPr>
            <p:custDataLst>
              <p:tags r:id="rId15"/>
            </p:custDataLst>
          </p:nvPr>
        </p:nvSpPr>
        <p:spPr>
          <a:xfrm>
            <a:off x="6626860" y="2774315"/>
            <a:ext cx="4991100" cy="368300"/>
          </a:xfrm>
          <a:prstGeom prst="rect">
            <a:avLst/>
          </a:prstGeom>
          <a:noFill/>
        </p:spPr>
        <p:txBody>
          <a:bodyPr wrap="square" rtlCol="0">
            <a:spAutoFit/>
          </a:bodyPr>
          <a:p>
            <a:r>
              <a:rPr lang="en-US" altLang="zh-CN"/>
              <a:t>B</a:t>
            </a:r>
            <a:r>
              <a:rPr lang="zh-CN" altLang="en-US"/>
              <a:t>：</a:t>
            </a:r>
            <a:r>
              <a:rPr lang="en-US" altLang="zh-CN" b="1"/>
              <a:t>A</a:t>
            </a:r>
            <a:r>
              <a:rPr lang="zh-CN" altLang="en-US"/>
              <a:t>告诉我</a:t>
            </a:r>
            <a:r>
              <a:rPr lang="zh-CN" altLang="en-US" b="1"/>
              <a:t>撤退，</a:t>
            </a:r>
            <a:r>
              <a:rPr lang="en-US" altLang="zh-CN" b="1"/>
              <a:t>C</a:t>
            </a:r>
            <a:r>
              <a:rPr lang="zh-CN" altLang="en-US"/>
              <a:t>告诉我</a:t>
            </a:r>
            <a:r>
              <a:rPr lang="zh-CN" altLang="en-US" b="1"/>
              <a:t>进攻，</a:t>
            </a:r>
            <a:r>
              <a:rPr lang="en-US" altLang="zh-CN" b="1"/>
              <a:t>D</a:t>
            </a:r>
            <a:r>
              <a:rPr lang="zh-CN" altLang="en-US"/>
              <a:t>告诉我</a:t>
            </a:r>
            <a:r>
              <a:rPr lang="zh-CN" altLang="en-US" b="1"/>
              <a:t>进攻</a:t>
            </a:r>
            <a:endParaRPr lang="zh-CN" altLang="en-US" b="1"/>
          </a:p>
        </p:txBody>
      </p:sp>
      <p:sp>
        <p:nvSpPr>
          <p:cNvPr id="18" name="文本框 17"/>
          <p:cNvSpPr txBox="1"/>
          <p:nvPr>
            <p:custDataLst>
              <p:tags r:id="rId16"/>
            </p:custDataLst>
          </p:nvPr>
        </p:nvSpPr>
        <p:spPr>
          <a:xfrm>
            <a:off x="6626860" y="3772535"/>
            <a:ext cx="4991100" cy="368300"/>
          </a:xfrm>
          <a:prstGeom prst="rect">
            <a:avLst/>
          </a:prstGeom>
          <a:noFill/>
        </p:spPr>
        <p:txBody>
          <a:bodyPr wrap="square" rtlCol="0">
            <a:spAutoFit/>
          </a:bodyPr>
          <a:p>
            <a:r>
              <a:rPr lang="en-US" altLang="zh-CN"/>
              <a:t>C</a:t>
            </a:r>
            <a:r>
              <a:rPr lang="zh-CN" altLang="en-US"/>
              <a:t>：</a:t>
            </a:r>
            <a:r>
              <a:rPr lang="en-US" altLang="zh-CN" b="1"/>
              <a:t>A</a:t>
            </a:r>
            <a:r>
              <a:rPr lang="zh-CN" altLang="en-US"/>
              <a:t>告诉我</a:t>
            </a:r>
            <a:r>
              <a:rPr lang="zh-CN" altLang="en-US" b="1"/>
              <a:t>进攻，</a:t>
            </a:r>
            <a:r>
              <a:rPr lang="en-US" altLang="zh-CN" b="1"/>
              <a:t>B</a:t>
            </a:r>
            <a:r>
              <a:rPr lang="zh-CN" altLang="en-US"/>
              <a:t>告诉我</a:t>
            </a:r>
            <a:r>
              <a:rPr lang="zh-CN" altLang="en-US" b="1"/>
              <a:t>撤退，</a:t>
            </a:r>
            <a:r>
              <a:rPr lang="en-US" altLang="zh-CN" b="1"/>
              <a:t>D</a:t>
            </a:r>
            <a:r>
              <a:rPr lang="zh-CN" altLang="en-US"/>
              <a:t>告诉我</a:t>
            </a:r>
            <a:r>
              <a:rPr lang="zh-CN" altLang="en-US" b="1"/>
              <a:t>进攻</a:t>
            </a:r>
            <a:endParaRPr lang="zh-CN" altLang="en-US" b="1"/>
          </a:p>
        </p:txBody>
      </p:sp>
      <p:sp>
        <p:nvSpPr>
          <p:cNvPr id="19" name="文本框 18"/>
          <p:cNvSpPr txBox="1"/>
          <p:nvPr>
            <p:custDataLst>
              <p:tags r:id="rId17"/>
            </p:custDataLst>
          </p:nvPr>
        </p:nvSpPr>
        <p:spPr>
          <a:xfrm>
            <a:off x="6626860" y="4770755"/>
            <a:ext cx="4991100" cy="368300"/>
          </a:xfrm>
          <a:prstGeom prst="rect">
            <a:avLst/>
          </a:prstGeom>
          <a:noFill/>
        </p:spPr>
        <p:txBody>
          <a:bodyPr wrap="square" rtlCol="0">
            <a:spAutoFit/>
          </a:bodyPr>
          <a:p>
            <a:r>
              <a:rPr lang="en-US" altLang="zh-CN"/>
              <a:t>D</a:t>
            </a:r>
            <a:r>
              <a:rPr lang="zh-CN" altLang="en-US"/>
              <a:t>：</a:t>
            </a:r>
            <a:r>
              <a:rPr lang="en-US" altLang="zh-CN" b="1"/>
              <a:t>A</a:t>
            </a:r>
            <a:r>
              <a:rPr lang="zh-CN" altLang="en-US"/>
              <a:t>告诉我</a:t>
            </a:r>
            <a:r>
              <a:rPr lang="zh-CN" altLang="en-US" b="1"/>
              <a:t>进攻，</a:t>
            </a:r>
            <a:r>
              <a:rPr lang="en-US" altLang="zh-CN" b="1"/>
              <a:t>B</a:t>
            </a:r>
            <a:r>
              <a:rPr lang="zh-CN" altLang="en-US"/>
              <a:t>告诉我</a:t>
            </a:r>
            <a:r>
              <a:rPr lang="zh-CN" altLang="en-US" b="1"/>
              <a:t>撤退，</a:t>
            </a:r>
            <a:r>
              <a:rPr lang="en-US" altLang="zh-CN" b="1"/>
              <a:t>C</a:t>
            </a:r>
            <a:r>
              <a:rPr lang="zh-CN" altLang="en-US"/>
              <a:t>告诉我</a:t>
            </a:r>
            <a:r>
              <a:rPr lang="zh-CN" altLang="en-US" b="1"/>
              <a:t>进攻</a:t>
            </a:r>
            <a:endParaRPr lang="zh-CN" altLang="en-US" b="1"/>
          </a:p>
        </p:txBody>
      </p:sp>
      <p:sp>
        <p:nvSpPr>
          <p:cNvPr id="20" name="文本框 19"/>
          <p:cNvSpPr txBox="1"/>
          <p:nvPr/>
        </p:nvSpPr>
        <p:spPr>
          <a:xfrm>
            <a:off x="695960" y="5575300"/>
            <a:ext cx="10922635" cy="1167765"/>
          </a:xfrm>
          <a:prstGeom prst="rect">
            <a:avLst/>
          </a:prstGeom>
          <a:noFill/>
        </p:spPr>
        <p:txBody>
          <a:bodyPr wrap="square" rtlCol="0">
            <a:noAutofit/>
          </a:bodyPr>
          <a:p>
            <a:r>
              <a:rPr lang="en-US" altLang="zh-CN"/>
              <a:t>A </a:t>
            </a:r>
            <a:r>
              <a:rPr lang="zh-CN" altLang="en-US"/>
              <a:t>和</a:t>
            </a:r>
            <a:r>
              <a:rPr lang="en-US" altLang="zh-CN"/>
              <a:t> B </a:t>
            </a:r>
            <a:r>
              <a:rPr lang="zh-CN" altLang="en-US"/>
              <a:t>是对立面，</a:t>
            </a:r>
            <a:r>
              <a:rPr lang="en-US" altLang="zh-CN"/>
              <a:t>C</a:t>
            </a:r>
            <a:r>
              <a:rPr lang="zh-CN" altLang="en-US"/>
              <a:t>和</a:t>
            </a:r>
            <a:r>
              <a:rPr lang="en-US" altLang="zh-CN"/>
              <a:t>D</a:t>
            </a:r>
            <a:r>
              <a:rPr lang="zh-CN" altLang="en-US"/>
              <a:t>可以确认好人身份。</a:t>
            </a:r>
            <a:r>
              <a:rPr lang="en-US" altLang="zh-CN"/>
              <a:t>B</a:t>
            </a:r>
            <a:r>
              <a:rPr lang="zh-CN" altLang="en-US"/>
              <a:t>心里已经明确</a:t>
            </a:r>
            <a:r>
              <a:rPr lang="en-US" altLang="zh-CN"/>
              <a:t>A</a:t>
            </a:r>
            <a:r>
              <a:rPr lang="zh-CN" altLang="en-US"/>
              <a:t>是</a:t>
            </a:r>
            <a:r>
              <a:rPr lang="zh-CN" altLang="en-US"/>
              <a:t>内鬼。</a:t>
            </a:r>
            <a:endParaRPr lang="zh-CN" altLang="en-US"/>
          </a:p>
          <a:p>
            <a:r>
              <a:rPr lang="en-US" altLang="zh-CN"/>
              <a:t>C</a:t>
            </a:r>
            <a:r>
              <a:rPr lang="zh-CN" altLang="en-US"/>
              <a:t>和</a:t>
            </a:r>
            <a:r>
              <a:rPr lang="en-US" altLang="zh-CN"/>
              <a:t>D</a:t>
            </a:r>
            <a:r>
              <a:rPr lang="zh-CN" altLang="en-US"/>
              <a:t>无法从</a:t>
            </a:r>
            <a:r>
              <a:rPr lang="en-US" altLang="zh-CN"/>
              <a:t>A</a:t>
            </a:r>
            <a:r>
              <a:rPr lang="zh-CN" altLang="en-US"/>
              <a:t>和</a:t>
            </a:r>
            <a:r>
              <a:rPr lang="en-US" altLang="zh-CN"/>
              <a:t>B</a:t>
            </a:r>
            <a:r>
              <a:rPr lang="zh-CN" altLang="en-US"/>
              <a:t>中识别内鬼</a:t>
            </a:r>
            <a:r>
              <a:rPr lang="zh-CN" altLang="en-US"/>
              <a:t>是谁。</a:t>
            </a:r>
            <a:endParaRPr lang="zh-CN" altLang="en-US"/>
          </a:p>
          <a:p>
            <a:r>
              <a:rPr lang="zh-CN" altLang="en-US"/>
              <a:t>所以，</a:t>
            </a:r>
            <a:r>
              <a:rPr lang="en-US" altLang="zh-CN"/>
              <a:t>C</a:t>
            </a:r>
            <a:r>
              <a:rPr lang="zh-CN" altLang="en-US"/>
              <a:t>和</a:t>
            </a:r>
            <a:r>
              <a:rPr lang="en-US" altLang="zh-CN"/>
              <a:t>D</a:t>
            </a:r>
            <a:r>
              <a:rPr lang="zh-CN" altLang="en-US"/>
              <a:t>达成一致即可，其他</a:t>
            </a:r>
            <a:r>
              <a:rPr lang="en-US" altLang="zh-CN"/>
              <a:t>A</a:t>
            </a:r>
            <a:r>
              <a:rPr lang="zh-CN" altLang="en-US"/>
              <a:t>和</a:t>
            </a:r>
            <a:r>
              <a:rPr lang="en-US" altLang="zh-CN"/>
              <a:t>B</a:t>
            </a:r>
            <a:r>
              <a:rPr lang="zh-CN" altLang="en-US"/>
              <a:t>中的好人</a:t>
            </a:r>
            <a:r>
              <a:rPr lang="zh-CN" altLang="en-US"/>
              <a:t>自会跟随</a:t>
            </a:r>
            <a:r>
              <a:rPr lang="en-US" altLang="zh-CN"/>
              <a:t>C</a:t>
            </a:r>
            <a:r>
              <a:rPr lang="zh-CN" altLang="en-US"/>
              <a:t>，</a:t>
            </a:r>
            <a:r>
              <a:rPr lang="en-US" altLang="zh-CN"/>
              <a:t>D</a:t>
            </a:r>
            <a:r>
              <a:rPr lang="zh-CN" altLang="en-US"/>
              <a:t>的决策</a:t>
            </a:r>
            <a:r>
              <a:rPr lang="zh-CN" altLang="en-US"/>
              <a:t>。</a:t>
            </a:r>
            <a:endParaRPr lang="zh-CN" altLang="en-US"/>
          </a:p>
        </p:txBody>
      </p:sp>
      <p:sp>
        <p:nvSpPr>
          <p:cNvPr id="21" name="文本框 20"/>
          <p:cNvSpPr txBox="1"/>
          <p:nvPr/>
        </p:nvSpPr>
        <p:spPr>
          <a:xfrm>
            <a:off x="1292225" y="1997075"/>
            <a:ext cx="1942465" cy="460375"/>
          </a:xfrm>
          <a:prstGeom prst="rect">
            <a:avLst/>
          </a:prstGeom>
          <a:noFill/>
        </p:spPr>
        <p:txBody>
          <a:bodyPr wrap="square" rtlCol="0">
            <a:spAutoFit/>
          </a:bodyPr>
          <a:p>
            <a:r>
              <a:rPr lang="zh-CN" altLang="en-US" sz="2400">
                <a:solidFill>
                  <a:srgbClr val="FF0000"/>
                </a:solidFill>
              </a:rPr>
              <a:t>有一个内鬼</a:t>
            </a:r>
            <a:endParaRPr lang="zh-CN" altLang="en-US" sz="2400">
              <a:solidFill>
                <a:srgbClr val="FF0000"/>
              </a:solidFill>
            </a:endParaRPr>
          </a:p>
        </p:txBody>
      </p:sp>
    </p:spTree>
    <p:custDataLst>
      <p:tags r:id="rId18"/>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87" name="文本框 86"/>
          <p:cNvSpPr txBox="1"/>
          <p:nvPr/>
        </p:nvSpPr>
        <p:spPr>
          <a:xfrm>
            <a:off x="1073785" y="1086485"/>
            <a:ext cx="4316730" cy="624205"/>
          </a:xfrm>
          <a:prstGeom prst="rect">
            <a:avLst/>
          </a:prstGeom>
          <a:noFill/>
        </p:spPr>
        <p:txBody>
          <a:bodyPr wrap="square" rtlCol="0">
            <a:noAutofit/>
          </a:bodyPr>
          <a:p>
            <a:r>
              <a:rPr lang="zh-CN" altLang="en-US" sz="3600" b="1">
                <a:solidFill>
                  <a:srgbClr val="0192EF"/>
                </a:solidFill>
                <a:latin typeface="华文彩云" panose="02010800040101010101" charset="-122"/>
                <a:ea typeface="华文彩云" panose="02010800040101010101" charset="-122"/>
              </a:rPr>
              <a:t>共识算法类</a:t>
            </a:r>
            <a:r>
              <a:rPr lang="zh-CN" altLang="en-US" sz="3600" b="1">
                <a:solidFill>
                  <a:srgbClr val="0192EF"/>
                </a:solidFill>
                <a:latin typeface="华文彩云" panose="02010800040101010101" charset="-122"/>
                <a:ea typeface="华文彩云" panose="02010800040101010101" charset="-122"/>
              </a:rPr>
              <a:t>别</a:t>
            </a:r>
            <a:endParaRPr lang="zh-CN" altLang="en-US" sz="3600" b="1">
              <a:solidFill>
                <a:srgbClr val="0192EF"/>
              </a:solidFill>
              <a:latin typeface="华文彩云" panose="02010800040101010101" charset="-122"/>
              <a:ea typeface="华文彩云" panose="02010800040101010101" charset="-122"/>
            </a:endParaRPr>
          </a:p>
        </p:txBody>
      </p:sp>
      <p:pic>
        <p:nvPicPr>
          <p:cNvPr id="25" name="图片 24" descr="共识分类 (2)"/>
          <p:cNvPicPr>
            <a:picLocks noChangeAspect="1"/>
          </p:cNvPicPr>
          <p:nvPr/>
        </p:nvPicPr>
        <p:blipFill>
          <a:blip r:embed="rId2"/>
          <a:stretch>
            <a:fillRect/>
          </a:stretch>
        </p:blipFill>
        <p:spPr>
          <a:xfrm>
            <a:off x="978535" y="1710690"/>
            <a:ext cx="9815830" cy="4885055"/>
          </a:xfrm>
          <a:prstGeom prst="rect">
            <a:avLst/>
          </a:prstGeom>
        </p:spPr>
      </p:pic>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sp>
        <p:nvSpPr>
          <p:cNvPr id="42" name="矩形 41"/>
          <p:cNvSpPr/>
          <p:nvPr/>
        </p:nvSpPr>
        <p:spPr>
          <a:xfrm>
            <a:off x="825500" y="1144270"/>
            <a:ext cx="10541000" cy="557212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02 -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天玄</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架构</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2"/>
          <a:stretch>
            <a:fillRect/>
          </a:stretch>
        </p:blipFill>
        <p:spPr>
          <a:xfrm>
            <a:off x="10130155" y="284480"/>
            <a:ext cx="1764665" cy="720725"/>
          </a:xfrm>
          <a:prstGeom prst="rect">
            <a:avLst/>
          </a:prstGeom>
        </p:spPr>
      </p:pic>
      <p:pic>
        <p:nvPicPr>
          <p:cNvPr id="4" name="图片 3"/>
          <p:cNvPicPr/>
          <p:nvPr/>
        </p:nvPicPr>
        <p:blipFill>
          <a:blip r:embed="rId3"/>
          <a:stretch>
            <a:fillRect/>
          </a:stretch>
        </p:blipFill>
        <p:spPr>
          <a:xfrm>
            <a:off x="977900" y="1311910"/>
            <a:ext cx="5120640" cy="5279390"/>
          </a:xfrm>
          <a:prstGeom prst="rect">
            <a:avLst/>
          </a:prstGeom>
        </p:spPr>
      </p:pic>
      <p:sp>
        <p:nvSpPr>
          <p:cNvPr id="8" name="矩形 7"/>
          <p:cNvSpPr/>
          <p:nvPr>
            <p:custDataLst>
              <p:tags r:id="rId4"/>
            </p:custDataLst>
          </p:nvPr>
        </p:nvSpPr>
        <p:spPr>
          <a:xfrm>
            <a:off x="6167755" y="3432175"/>
            <a:ext cx="795655" cy="126365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custDataLst>
              <p:tags r:id="rId5"/>
            </p:custDataLst>
          </p:nvPr>
        </p:nvSpPr>
        <p:spPr>
          <a:xfrm>
            <a:off x="6167120" y="3429635"/>
            <a:ext cx="796290" cy="1276350"/>
          </a:xfrm>
          <a:prstGeom prst="rect">
            <a:avLst/>
          </a:prstGeom>
          <a:noFill/>
        </p:spPr>
        <p:txBody>
          <a:bodyPr wrap="square" rtlCol="0">
            <a:noAutofit/>
          </a:bodyPr>
          <a:p>
            <a:pPr algn="ctr">
              <a:lnSpc>
                <a:spcPct val="170000"/>
              </a:lnSpc>
            </a:pPr>
            <a:r>
              <a:rPr lang="zh-CN" altLang="en-US" sz="2400"/>
              <a:t>核</a:t>
            </a:r>
            <a:endParaRPr lang="zh-CN" altLang="en-US" sz="2400"/>
          </a:p>
          <a:p>
            <a:pPr algn="ctr"/>
            <a:r>
              <a:rPr lang="zh-CN" altLang="en-US" sz="2400"/>
              <a:t>心</a:t>
            </a:r>
            <a:endParaRPr lang="zh-CN" altLang="en-US" sz="2400"/>
          </a:p>
        </p:txBody>
      </p:sp>
      <p:sp>
        <p:nvSpPr>
          <p:cNvPr id="10" name="圆角矩形 9"/>
          <p:cNvSpPr/>
          <p:nvPr>
            <p:custDataLst>
              <p:tags r:id="rId6"/>
            </p:custDataLst>
          </p:nvPr>
        </p:nvSpPr>
        <p:spPr>
          <a:xfrm>
            <a:off x="7183120" y="3418840"/>
            <a:ext cx="4034155" cy="128333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文本框 31"/>
          <p:cNvSpPr txBox="1"/>
          <p:nvPr>
            <p:custDataLst>
              <p:tags r:id="rId7"/>
            </p:custDataLst>
          </p:nvPr>
        </p:nvSpPr>
        <p:spPr>
          <a:xfrm>
            <a:off x="7183120" y="3433445"/>
            <a:ext cx="4034155" cy="1234440"/>
          </a:xfrm>
          <a:prstGeom prst="rect">
            <a:avLst/>
          </a:prstGeom>
          <a:noFill/>
        </p:spPr>
        <p:txBody>
          <a:bodyPr wrap="square" rtlCol="0">
            <a:noAutofit/>
          </a:bodyPr>
          <a:p>
            <a:pPr>
              <a:lnSpc>
                <a:spcPct val="120000"/>
              </a:lnSpc>
            </a:pPr>
            <a:r>
              <a:rPr lang="zh-CN" altLang="en-US">
                <a:solidFill>
                  <a:schemeClr val="tx2"/>
                </a:solidFill>
                <a:sym typeface="+mn-ea"/>
              </a:rPr>
              <a:t>实现区块链的核心功能和逻辑，包括区块数据结构，存储模型，执行引擎，</a:t>
            </a:r>
            <a:r>
              <a:rPr lang="en-US" altLang="zh-CN">
                <a:solidFill>
                  <a:schemeClr val="tx2"/>
                </a:solidFill>
                <a:sym typeface="+mn-ea"/>
              </a:rPr>
              <a:t>P2P</a:t>
            </a:r>
            <a:r>
              <a:rPr lang="zh-CN" altLang="en-US">
                <a:solidFill>
                  <a:schemeClr val="tx2"/>
                </a:solidFill>
                <a:sym typeface="+mn-ea"/>
              </a:rPr>
              <a:t>网络以及共识</a:t>
            </a:r>
            <a:r>
              <a:rPr lang="zh-CN" altLang="en-US">
                <a:solidFill>
                  <a:schemeClr val="tx2"/>
                </a:solidFill>
                <a:sym typeface="+mn-ea"/>
              </a:rPr>
              <a:t>等</a:t>
            </a:r>
            <a:endParaRPr lang="zh-CN" altLang="en-US">
              <a:solidFill>
                <a:schemeClr val="tx2"/>
              </a:solidFill>
              <a:sym typeface="+mn-ea"/>
            </a:endParaRPr>
          </a:p>
        </p:txBody>
      </p:sp>
      <p:sp>
        <p:nvSpPr>
          <p:cNvPr id="39" name="圆角矩形 38"/>
          <p:cNvSpPr/>
          <p:nvPr>
            <p:custDataLst>
              <p:tags r:id="rId8"/>
            </p:custDataLst>
          </p:nvPr>
        </p:nvSpPr>
        <p:spPr>
          <a:xfrm>
            <a:off x="7183120" y="1550670"/>
            <a:ext cx="4034155" cy="1303020"/>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矩形 39"/>
          <p:cNvSpPr/>
          <p:nvPr>
            <p:custDataLst>
              <p:tags r:id="rId9"/>
            </p:custDataLst>
          </p:nvPr>
        </p:nvSpPr>
        <p:spPr>
          <a:xfrm>
            <a:off x="6167755" y="5154295"/>
            <a:ext cx="795655" cy="126873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1" name="圆角矩形 40"/>
          <p:cNvSpPr/>
          <p:nvPr>
            <p:custDataLst>
              <p:tags r:id="rId10"/>
            </p:custDataLst>
          </p:nvPr>
        </p:nvSpPr>
        <p:spPr>
          <a:xfrm>
            <a:off x="7183120" y="5140325"/>
            <a:ext cx="4034155" cy="128333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矩形 37"/>
          <p:cNvSpPr/>
          <p:nvPr>
            <p:custDataLst>
              <p:tags r:id="rId11"/>
            </p:custDataLst>
          </p:nvPr>
        </p:nvSpPr>
        <p:spPr>
          <a:xfrm>
            <a:off x="6168390" y="1540510"/>
            <a:ext cx="795655" cy="131381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12"/>
            </p:custDataLst>
          </p:nvPr>
        </p:nvSpPr>
        <p:spPr>
          <a:xfrm>
            <a:off x="6168390" y="1544320"/>
            <a:ext cx="796290" cy="1305560"/>
          </a:xfrm>
          <a:prstGeom prst="rect">
            <a:avLst/>
          </a:prstGeom>
          <a:noFill/>
        </p:spPr>
        <p:txBody>
          <a:bodyPr wrap="square" rtlCol="0">
            <a:noAutofit/>
          </a:bodyPr>
          <a:p>
            <a:pPr algn="ctr">
              <a:lnSpc>
                <a:spcPct val="170000"/>
              </a:lnSpc>
            </a:pPr>
            <a:r>
              <a:rPr lang="zh-CN" altLang="en-US" sz="2400"/>
              <a:t>基</a:t>
            </a:r>
            <a:endParaRPr lang="zh-CN" altLang="en-US" sz="2400"/>
          </a:p>
          <a:p>
            <a:pPr algn="ctr"/>
            <a:r>
              <a:rPr lang="zh-CN" altLang="en-US" sz="2400"/>
              <a:t>础</a:t>
            </a:r>
            <a:endParaRPr lang="zh-CN" altLang="en-US" sz="2400"/>
          </a:p>
        </p:txBody>
      </p:sp>
      <p:sp>
        <p:nvSpPr>
          <p:cNvPr id="24" name="文本框 23"/>
          <p:cNvSpPr txBox="1"/>
          <p:nvPr>
            <p:custDataLst>
              <p:tags r:id="rId13"/>
            </p:custDataLst>
          </p:nvPr>
        </p:nvSpPr>
        <p:spPr>
          <a:xfrm>
            <a:off x="6167120" y="5140325"/>
            <a:ext cx="796290" cy="1275715"/>
          </a:xfrm>
          <a:prstGeom prst="rect">
            <a:avLst/>
          </a:prstGeom>
          <a:noFill/>
        </p:spPr>
        <p:txBody>
          <a:bodyPr wrap="square" rtlCol="0">
            <a:noAutofit/>
          </a:bodyPr>
          <a:p>
            <a:pPr algn="ctr">
              <a:lnSpc>
                <a:spcPct val="160000"/>
              </a:lnSpc>
            </a:pPr>
            <a:r>
              <a:rPr lang="zh-CN" altLang="en-US" sz="2400"/>
              <a:t>网</a:t>
            </a:r>
            <a:endParaRPr lang="zh-CN" altLang="en-US" sz="2400"/>
          </a:p>
          <a:p>
            <a:pPr algn="ctr">
              <a:lnSpc>
                <a:spcPct val="110000"/>
              </a:lnSpc>
            </a:pPr>
            <a:r>
              <a:rPr lang="zh-CN" altLang="en-US" sz="2400"/>
              <a:t>关</a:t>
            </a:r>
            <a:endParaRPr lang="zh-CN" altLang="en-US" sz="2400"/>
          </a:p>
        </p:txBody>
      </p:sp>
      <p:sp>
        <p:nvSpPr>
          <p:cNvPr id="30" name="文本框 29"/>
          <p:cNvSpPr txBox="1"/>
          <p:nvPr>
            <p:custDataLst>
              <p:tags r:id="rId14"/>
            </p:custDataLst>
          </p:nvPr>
        </p:nvSpPr>
        <p:spPr>
          <a:xfrm>
            <a:off x="7183120" y="1545590"/>
            <a:ext cx="4034155" cy="1303655"/>
          </a:xfrm>
          <a:prstGeom prst="rect">
            <a:avLst/>
          </a:prstGeom>
          <a:noFill/>
        </p:spPr>
        <p:txBody>
          <a:bodyPr wrap="square" rtlCol="0">
            <a:noAutofit/>
          </a:bodyPr>
          <a:p>
            <a:pPr>
              <a:lnSpc>
                <a:spcPct val="130000"/>
              </a:lnSpc>
            </a:pPr>
            <a:r>
              <a:rPr lang="zh-CN" altLang="en-US">
                <a:solidFill>
                  <a:schemeClr val="tx2"/>
                </a:solidFill>
                <a:sym typeface="+mn-ea"/>
              </a:rPr>
              <a:t>提供天玄链基础的存储、P2P 网络、加密等模块和算法库。</a:t>
            </a:r>
            <a:endParaRPr lang="zh-CN" altLang="en-US"/>
          </a:p>
        </p:txBody>
      </p:sp>
      <p:sp>
        <p:nvSpPr>
          <p:cNvPr id="36" name="文本框 35"/>
          <p:cNvSpPr txBox="1"/>
          <p:nvPr>
            <p:custDataLst>
              <p:tags r:id="rId15"/>
            </p:custDataLst>
          </p:nvPr>
        </p:nvSpPr>
        <p:spPr>
          <a:xfrm>
            <a:off x="7183120" y="5140325"/>
            <a:ext cx="4034155" cy="1283970"/>
          </a:xfrm>
          <a:prstGeom prst="rect">
            <a:avLst/>
          </a:prstGeom>
          <a:noFill/>
        </p:spPr>
        <p:txBody>
          <a:bodyPr wrap="square" rtlCol="0">
            <a:noAutofit/>
          </a:bodyPr>
          <a:p>
            <a:pPr>
              <a:lnSpc>
                <a:spcPct val="120000"/>
              </a:lnSpc>
            </a:pPr>
            <a:r>
              <a:rPr>
                <a:solidFill>
                  <a:schemeClr val="tx2"/>
                </a:solidFill>
                <a:sym typeface="+mn-ea"/>
              </a:rPr>
              <a:t>面向区块链用户，提供</a:t>
            </a:r>
            <a:r>
              <a:rPr lang="zh-CN">
                <a:solidFill>
                  <a:schemeClr val="tx2"/>
                </a:solidFill>
                <a:sym typeface="+mn-ea"/>
              </a:rPr>
              <a:t>与链</a:t>
            </a:r>
            <a:r>
              <a:rPr>
                <a:solidFill>
                  <a:schemeClr val="tx2"/>
                </a:solidFill>
                <a:sym typeface="+mn-ea"/>
              </a:rPr>
              <a:t>交互的</a:t>
            </a:r>
            <a:r>
              <a:rPr lang="zh-CN">
                <a:solidFill>
                  <a:schemeClr val="tx2"/>
                </a:solidFill>
                <a:sym typeface="+mn-ea"/>
              </a:rPr>
              <a:t>出入口，包括交易的</a:t>
            </a:r>
            <a:r>
              <a:rPr lang="zh-CN">
                <a:solidFill>
                  <a:schemeClr val="tx2"/>
                </a:solidFill>
                <a:sym typeface="+mn-ea"/>
              </a:rPr>
              <a:t>收发和签名验证等</a:t>
            </a:r>
            <a:r>
              <a:rPr lang="zh-CN">
                <a:solidFill>
                  <a:schemeClr val="tx2"/>
                </a:solidFill>
                <a:sym typeface="+mn-ea"/>
              </a:rPr>
              <a:t>处理。</a:t>
            </a:r>
            <a:endParaRPr lang="zh-CN">
              <a:solidFill>
                <a:schemeClr val="tx2"/>
              </a:solidFill>
              <a:sym typeface="+mn-ea"/>
            </a:endParaRPr>
          </a:p>
        </p:txBody>
      </p:sp>
    </p:spTree>
    <p:custDataLst>
      <p:tags r:id="rId16"/>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标题 1"/>
          <p:cNvSpPr>
            <a:spLocks noGrp="1"/>
          </p:cNvSpPr>
          <p:nvPr/>
        </p:nvSpPr>
        <p:spPr>
          <a:xfrm>
            <a:off x="356235" y="363855"/>
            <a:ext cx="7884160" cy="559435"/>
          </a:xfrm>
          <a:prstGeom prst="rect">
            <a:avLst/>
          </a:prstGeom>
        </p:spPr>
        <p:txBody>
          <a:bodyPr vert="horz" lIns="90000" tIns="46800" rIns="90000" bIns="46800" rtlCol="0" anchor="ctr" anchorCtr="0">
            <a:noAutofit/>
          </a:bodyPr>
          <a:lstStyle>
            <a:lvl1pPr algn="l" defTabSz="1344295" rtl="0" eaLnBrk="1" fontAlgn="auto" latinLnBrk="0" hangingPunct="1">
              <a:lnSpc>
                <a:spcPct val="100000"/>
              </a:lnSpc>
              <a:spcBef>
                <a:spcPct val="0"/>
              </a:spcBef>
              <a:buNone/>
              <a:defRPr sz="5290" b="1" u="none" strike="noStrike" kern="1200" cap="none" spc="300" normalizeH="0" baseline="0">
                <a:solidFill>
                  <a:schemeClr val="tx1">
                    <a:lumMod val="85000"/>
                    <a:lumOff val="15000"/>
                  </a:schemeClr>
                </a:solidFill>
                <a:uFillTx/>
                <a:latin typeface="+mj-lt"/>
                <a:ea typeface="+mj-ea"/>
                <a:cs typeface="+mj-cs"/>
              </a:defRPr>
            </a:lvl1pPr>
          </a:lstStyle>
          <a:p>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自我介绍</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9822815" y="284480"/>
            <a:ext cx="1764665" cy="720725"/>
          </a:xfrm>
          <a:prstGeom prst="rect">
            <a:avLst/>
          </a:prstGeom>
        </p:spPr>
      </p:pic>
      <p:sp>
        <p:nvSpPr>
          <p:cNvPr id="13" name="文本框 12"/>
          <p:cNvSpPr txBox="1"/>
          <p:nvPr/>
        </p:nvSpPr>
        <p:spPr>
          <a:xfrm>
            <a:off x="6800850" y="1234440"/>
            <a:ext cx="4787265" cy="5404485"/>
          </a:xfrm>
          <a:prstGeom prst="rect">
            <a:avLst/>
          </a:prstGeom>
          <a:noFill/>
        </p:spPr>
        <p:txBody>
          <a:bodyPr wrap="square" rtlCol="0">
            <a:noAutofit/>
          </a:bodyPr>
          <a:p>
            <a:r>
              <a:rPr lang="zh-CN" altLang="en-US" sz="3200">
                <a:latin typeface="华文彩云" panose="02010800040101010101" charset="-122"/>
                <a:ea typeface="华文彩云" panose="02010800040101010101" charset="-122"/>
              </a:rPr>
              <a:t>万传儒</a:t>
            </a:r>
            <a:endParaRPr lang="en-US" altLang="zh-CN" sz="3200">
              <a:latin typeface="华文彩云" panose="02010800040101010101" charset="-122"/>
              <a:ea typeface="华文彩云" panose="02010800040101010101" charset="-122"/>
            </a:endParaRPr>
          </a:p>
          <a:p>
            <a:endParaRPr lang="en-US" altLang="zh-CN">
              <a:latin typeface="华文宋体" panose="02010600040101010101" charset="-122"/>
              <a:ea typeface="华文宋体" panose="02010600040101010101" charset="-122"/>
              <a:cs typeface="华文宋体" panose="02010600040101010101" charset="-122"/>
            </a:endParaRPr>
          </a:p>
          <a:p>
            <a:endParaRPr lang="en-US" altLang="zh-CN">
              <a:latin typeface="华文宋体" panose="02010600040101010101" charset="-122"/>
              <a:ea typeface="华文宋体" panose="02010600040101010101" charset="-122"/>
              <a:cs typeface="华文宋体" panose="02010600040101010101" charset="-122"/>
            </a:endParaRPr>
          </a:p>
          <a:p>
            <a:r>
              <a:rPr lang="en-US" altLang="zh-CN">
                <a:latin typeface="华文宋体" panose="02010600040101010101" charset="-122"/>
                <a:ea typeface="华文宋体" panose="02010600040101010101" charset="-122"/>
                <a:cs typeface="华文宋体" panose="02010600040101010101" charset="-122"/>
              </a:rPr>
              <a:t>22</a:t>
            </a:r>
            <a:r>
              <a:rPr lang="zh-CN" altLang="en-US">
                <a:latin typeface="华文宋体" panose="02010600040101010101" charset="-122"/>
                <a:ea typeface="华文宋体" panose="02010600040101010101" charset="-122"/>
                <a:cs typeface="华文宋体" panose="02010600040101010101" charset="-122"/>
              </a:rPr>
              <a:t>年毕业于墨尔本大学分布式计算专业，而后加入网易区块链团队。主要负责区块链底层技术的研究和开发。对于</a:t>
            </a:r>
            <a:r>
              <a:rPr lang="en-US" altLang="zh-CN">
                <a:latin typeface="华文宋体" panose="02010600040101010101" charset="-122"/>
                <a:ea typeface="华文宋体" panose="02010600040101010101" charset="-122"/>
                <a:cs typeface="华文宋体" panose="02010600040101010101" charset="-122"/>
              </a:rPr>
              <a:t>Layer1</a:t>
            </a:r>
            <a:r>
              <a:rPr lang="zh-CN" altLang="en-US">
                <a:latin typeface="华文宋体" panose="02010600040101010101" charset="-122"/>
                <a:ea typeface="华文宋体" panose="02010600040101010101" charset="-122"/>
                <a:cs typeface="华文宋体" panose="02010600040101010101" charset="-122"/>
              </a:rPr>
              <a:t>，</a:t>
            </a:r>
            <a:r>
              <a:rPr lang="en-US" altLang="zh-CN">
                <a:latin typeface="华文宋体" panose="02010600040101010101" charset="-122"/>
                <a:ea typeface="华文宋体" panose="02010600040101010101" charset="-122"/>
                <a:cs typeface="华文宋体" panose="02010600040101010101" charset="-122"/>
              </a:rPr>
              <a:t>Layer2</a:t>
            </a:r>
            <a:r>
              <a:rPr lang="zh-CN" altLang="en-US">
                <a:latin typeface="华文宋体" panose="02010600040101010101" charset="-122"/>
                <a:ea typeface="华文宋体" panose="02010600040101010101" charset="-122"/>
                <a:cs typeface="华文宋体" panose="02010600040101010101" charset="-122"/>
              </a:rPr>
              <a:t>，跨链桥以及预言机等</a:t>
            </a:r>
            <a:r>
              <a:rPr lang="zh-CN" altLang="en-US">
                <a:latin typeface="华文宋体" panose="02010600040101010101" charset="-122"/>
                <a:ea typeface="华文宋体" panose="02010600040101010101" charset="-122"/>
                <a:cs typeface="华文宋体" panose="02010600040101010101" charset="-122"/>
                <a:sym typeface="+mn-ea"/>
              </a:rPr>
              <a:t>区块链基建</a:t>
            </a:r>
            <a:r>
              <a:rPr lang="zh-CN" altLang="en-US">
                <a:latin typeface="华文宋体" panose="02010600040101010101" charset="-122"/>
                <a:ea typeface="华文宋体" panose="02010600040101010101" charset="-122"/>
                <a:cs typeface="华文宋体" panose="02010600040101010101" charset="-122"/>
                <a:sym typeface="+mn-ea"/>
              </a:rPr>
              <a:t>设施领域的技术比较了解。现在主要负责推进天玄链的技术开源工作。</a:t>
            </a:r>
            <a:endParaRPr lang="zh-CN" altLang="en-US">
              <a:latin typeface="华文宋体" panose="02010600040101010101" charset="-122"/>
              <a:ea typeface="华文宋体" panose="02010600040101010101" charset="-122"/>
              <a:cs typeface="华文宋体" panose="02010600040101010101" charset="-122"/>
            </a:endParaRPr>
          </a:p>
          <a:p>
            <a:endParaRPr lang="zh-CN" altLang="en-US">
              <a:latin typeface="华文宋体" panose="02010600040101010101" charset="-122"/>
              <a:ea typeface="华文宋体" panose="02010600040101010101" charset="-122"/>
              <a:cs typeface="华文宋体" panose="02010600040101010101" charset="-122"/>
            </a:endParaRPr>
          </a:p>
          <a:p>
            <a:r>
              <a:rPr lang="zh-CN" altLang="en-US">
                <a:latin typeface="华文宋体" panose="02010600040101010101" charset="-122"/>
                <a:ea typeface="华文宋体" panose="02010600040101010101" charset="-122"/>
                <a:cs typeface="华文宋体" panose="02010600040101010101" charset="-122"/>
              </a:rPr>
              <a:t>平时比较喜欢旅游，</a:t>
            </a:r>
            <a:r>
              <a:rPr lang="zh-CN" altLang="en-US">
                <a:latin typeface="华文宋体" panose="02010600040101010101" charset="-122"/>
                <a:ea typeface="华文宋体" panose="02010600040101010101" charset="-122"/>
                <a:cs typeface="华文宋体" panose="02010600040101010101" charset="-122"/>
              </a:rPr>
              <a:t>以及滑雪冲浪潜</a:t>
            </a:r>
            <a:r>
              <a:rPr lang="zh-CN" altLang="en-US">
                <a:latin typeface="华文宋体" panose="02010600040101010101" charset="-122"/>
                <a:ea typeface="华文宋体" panose="02010600040101010101" charset="-122"/>
                <a:cs typeface="华文宋体" panose="02010600040101010101" charset="-122"/>
              </a:rPr>
              <a:t>水等户外运动。</a:t>
            </a:r>
            <a:endParaRPr lang="zh-CN" altLang="en-US">
              <a:latin typeface="华文宋体" panose="02010600040101010101" charset="-122"/>
              <a:ea typeface="华文宋体" panose="02010600040101010101" charset="-122"/>
              <a:cs typeface="华文宋体" panose="02010600040101010101" charset="-122"/>
            </a:endParaRPr>
          </a:p>
        </p:txBody>
      </p:sp>
      <p:pic>
        <p:nvPicPr>
          <p:cNvPr id="15" name="图片 14"/>
          <p:cNvPicPr>
            <a:picLocks noChangeAspect="1"/>
          </p:cNvPicPr>
          <p:nvPr/>
        </p:nvPicPr>
        <p:blipFill>
          <a:blip r:embed="rId2"/>
          <a:stretch>
            <a:fillRect/>
          </a:stretch>
        </p:blipFill>
        <p:spPr>
          <a:xfrm>
            <a:off x="449580" y="1234440"/>
            <a:ext cx="6012815" cy="5404485"/>
          </a:xfrm>
          <a:prstGeom prst="rect">
            <a:avLst/>
          </a:prstGeom>
        </p:spPr>
      </p:pic>
    </p:spTree>
    <p:custDataLst>
      <p:tags r:id="rId3"/>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sp>
        <p:nvSpPr>
          <p:cNvPr id="42" name="矩形 41"/>
          <p:cNvSpPr/>
          <p:nvPr/>
        </p:nvSpPr>
        <p:spPr>
          <a:xfrm>
            <a:off x="825500" y="1144270"/>
            <a:ext cx="10541000" cy="557212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02 -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核心架构</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2"/>
          <a:stretch>
            <a:fillRect/>
          </a:stretch>
        </p:blipFill>
        <p:spPr>
          <a:xfrm>
            <a:off x="10130155" y="284480"/>
            <a:ext cx="1764665" cy="720725"/>
          </a:xfrm>
          <a:prstGeom prst="rect">
            <a:avLst/>
          </a:prstGeom>
        </p:spPr>
      </p:pic>
      <p:sp>
        <p:nvSpPr>
          <p:cNvPr id="13" name="圆角矩形 12"/>
          <p:cNvSpPr/>
          <p:nvPr>
            <p:custDataLst>
              <p:tags r:id="rId3"/>
            </p:custDataLst>
          </p:nvPr>
        </p:nvSpPr>
        <p:spPr>
          <a:xfrm>
            <a:off x="1442720" y="4514215"/>
            <a:ext cx="4363085" cy="141795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custDataLst>
              <p:tags r:id="rId4"/>
            </p:custDataLst>
          </p:nvPr>
        </p:nvSpPr>
        <p:spPr>
          <a:xfrm>
            <a:off x="1355090" y="4275455"/>
            <a:ext cx="1786255" cy="45085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custDataLst>
              <p:tags r:id="rId5"/>
            </p:custDataLst>
          </p:nvPr>
        </p:nvSpPr>
        <p:spPr>
          <a:xfrm>
            <a:off x="1355090" y="4275455"/>
            <a:ext cx="1786255" cy="450850"/>
          </a:xfrm>
          <a:prstGeom prst="rect">
            <a:avLst/>
          </a:prstGeom>
          <a:noFill/>
        </p:spPr>
        <p:txBody>
          <a:bodyPr wrap="square" rtlCol="0">
            <a:noAutofit/>
          </a:bodyPr>
          <a:p>
            <a:pPr>
              <a:lnSpc>
                <a:spcPct val="110000"/>
              </a:lnSpc>
            </a:pPr>
            <a:r>
              <a:rPr lang="zh-CN" altLang="en-US">
                <a:solidFill>
                  <a:schemeClr val="tx2"/>
                </a:solidFill>
                <a:sym typeface="+mn-ea"/>
              </a:rPr>
              <a:t>异步共识</a:t>
            </a:r>
            <a:r>
              <a:rPr lang="zh-CN" altLang="en-US">
                <a:solidFill>
                  <a:schemeClr val="tx2"/>
                </a:solidFill>
                <a:sym typeface="+mn-ea"/>
              </a:rPr>
              <a:t>引擎</a:t>
            </a:r>
            <a:endParaRPr lang="zh-CN" altLang="en-US">
              <a:solidFill>
                <a:schemeClr val="tx2"/>
              </a:solidFill>
              <a:sym typeface="+mn-ea"/>
            </a:endParaRPr>
          </a:p>
        </p:txBody>
      </p:sp>
      <p:sp>
        <p:nvSpPr>
          <p:cNvPr id="31" name="文本框 30"/>
          <p:cNvSpPr txBox="1"/>
          <p:nvPr>
            <p:custDataLst>
              <p:tags r:id="rId6"/>
            </p:custDataLst>
          </p:nvPr>
        </p:nvSpPr>
        <p:spPr>
          <a:xfrm flipH="1">
            <a:off x="1569085" y="4744720"/>
            <a:ext cx="4236720" cy="1187450"/>
          </a:xfrm>
          <a:prstGeom prst="rect">
            <a:avLst/>
          </a:prstGeom>
          <a:noFill/>
        </p:spPr>
        <p:txBody>
          <a:bodyPr wrap="square" rtlCol="0">
            <a:noAutofit/>
          </a:bodyPr>
          <a:p>
            <a:r>
              <a:rPr lang="zh-CN" altLang="en-US" sz="1600"/>
              <a:t>天玄链实现了可大规模扩展的 HotStuff 算法，并对其进行异步化改进升级，实现了更高性能的吞吐量和处理速度。</a:t>
            </a:r>
            <a:endParaRPr lang="zh-CN" altLang="en-US" sz="1600"/>
          </a:p>
        </p:txBody>
      </p:sp>
      <p:sp>
        <p:nvSpPr>
          <p:cNvPr id="33" name="圆角矩形 32"/>
          <p:cNvSpPr/>
          <p:nvPr>
            <p:custDataLst>
              <p:tags r:id="rId7"/>
            </p:custDataLst>
          </p:nvPr>
        </p:nvSpPr>
        <p:spPr>
          <a:xfrm>
            <a:off x="6408420" y="4514215"/>
            <a:ext cx="4363085" cy="141795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矩形 33"/>
          <p:cNvSpPr/>
          <p:nvPr>
            <p:custDataLst>
              <p:tags r:id="rId8"/>
            </p:custDataLst>
          </p:nvPr>
        </p:nvSpPr>
        <p:spPr>
          <a:xfrm>
            <a:off x="6320790" y="4275455"/>
            <a:ext cx="1786255" cy="45085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custDataLst>
              <p:tags r:id="rId9"/>
            </p:custDataLst>
          </p:nvPr>
        </p:nvSpPr>
        <p:spPr>
          <a:xfrm>
            <a:off x="6320790" y="4275455"/>
            <a:ext cx="1786255" cy="450850"/>
          </a:xfrm>
          <a:prstGeom prst="rect">
            <a:avLst/>
          </a:prstGeom>
          <a:noFill/>
        </p:spPr>
        <p:txBody>
          <a:bodyPr wrap="square" rtlCol="0">
            <a:noAutofit/>
          </a:bodyPr>
          <a:p>
            <a:pPr>
              <a:lnSpc>
                <a:spcPct val="110000"/>
              </a:lnSpc>
            </a:pPr>
            <a:r>
              <a:rPr lang="zh-CN" altLang="en-US">
                <a:solidFill>
                  <a:schemeClr val="tx2"/>
                </a:solidFill>
                <a:sym typeface="+mn-ea"/>
              </a:rPr>
              <a:t>存储模型</a:t>
            </a:r>
            <a:endParaRPr lang="zh-CN" altLang="en-US">
              <a:solidFill>
                <a:schemeClr val="tx2"/>
              </a:solidFill>
              <a:sym typeface="+mn-ea"/>
            </a:endParaRPr>
          </a:p>
          <a:p>
            <a:pPr>
              <a:lnSpc>
                <a:spcPct val="110000"/>
              </a:lnSpc>
            </a:pPr>
            <a:endParaRPr lang="zh-CN" altLang="en-US">
              <a:solidFill>
                <a:schemeClr val="tx2"/>
              </a:solidFill>
              <a:sym typeface="+mn-ea"/>
            </a:endParaRPr>
          </a:p>
        </p:txBody>
      </p:sp>
      <p:sp>
        <p:nvSpPr>
          <p:cNvPr id="37" name="文本框 36"/>
          <p:cNvSpPr txBox="1"/>
          <p:nvPr>
            <p:custDataLst>
              <p:tags r:id="rId10"/>
            </p:custDataLst>
          </p:nvPr>
        </p:nvSpPr>
        <p:spPr>
          <a:xfrm flipH="1">
            <a:off x="6534785" y="4744720"/>
            <a:ext cx="4236720" cy="1186815"/>
          </a:xfrm>
          <a:prstGeom prst="rect">
            <a:avLst/>
          </a:prstGeom>
          <a:noFill/>
        </p:spPr>
        <p:txBody>
          <a:bodyPr wrap="square" rtlCol="0">
            <a:noAutofit/>
          </a:bodyPr>
          <a:p>
            <a:r>
              <a:rPr lang="zh-CN" altLang="en-US" sz="1600"/>
              <a:t>天玄链针对联盟链场景，对存储模型进行了优化，去除了 MPT 树的索引结构，减少了在执行是对 MPT 树的检索。底层使用 LevelDB 作为持久化存储引擎，以支持海量数据。</a:t>
            </a:r>
            <a:endParaRPr lang="zh-CN" altLang="en-US" sz="1600"/>
          </a:p>
        </p:txBody>
      </p:sp>
      <p:sp>
        <p:nvSpPr>
          <p:cNvPr id="43" name="圆角矩形 42"/>
          <p:cNvSpPr/>
          <p:nvPr>
            <p:custDataLst>
              <p:tags r:id="rId11"/>
            </p:custDataLst>
          </p:nvPr>
        </p:nvSpPr>
        <p:spPr>
          <a:xfrm>
            <a:off x="1442720" y="2277745"/>
            <a:ext cx="4363085" cy="1417320"/>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矩形 43"/>
          <p:cNvSpPr/>
          <p:nvPr>
            <p:custDataLst>
              <p:tags r:id="rId12"/>
            </p:custDataLst>
          </p:nvPr>
        </p:nvSpPr>
        <p:spPr>
          <a:xfrm>
            <a:off x="1355090" y="2038985"/>
            <a:ext cx="1786255" cy="45085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文本框 44"/>
          <p:cNvSpPr txBox="1"/>
          <p:nvPr>
            <p:custDataLst>
              <p:tags r:id="rId13"/>
            </p:custDataLst>
          </p:nvPr>
        </p:nvSpPr>
        <p:spPr>
          <a:xfrm>
            <a:off x="1355090" y="2038985"/>
            <a:ext cx="1786255" cy="450850"/>
          </a:xfrm>
          <a:prstGeom prst="rect">
            <a:avLst/>
          </a:prstGeom>
          <a:noFill/>
        </p:spPr>
        <p:txBody>
          <a:bodyPr wrap="square" rtlCol="0">
            <a:noAutofit/>
          </a:bodyPr>
          <a:p>
            <a:pPr>
              <a:lnSpc>
                <a:spcPct val="110000"/>
              </a:lnSpc>
            </a:pPr>
            <a:r>
              <a:rPr lang="zh-CN" altLang="en-US">
                <a:solidFill>
                  <a:schemeClr val="tx2"/>
                </a:solidFill>
                <a:sym typeface="+mn-ea"/>
              </a:rPr>
              <a:t>并行执行</a:t>
            </a:r>
            <a:r>
              <a:rPr lang="zh-CN" altLang="en-US">
                <a:solidFill>
                  <a:schemeClr val="tx2"/>
                </a:solidFill>
                <a:sym typeface="+mn-ea"/>
              </a:rPr>
              <a:t>引擎</a:t>
            </a:r>
            <a:endParaRPr lang="zh-CN" altLang="en-US">
              <a:solidFill>
                <a:schemeClr val="tx2"/>
              </a:solidFill>
              <a:sym typeface="+mn-ea"/>
            </a:endParaRPr>
          </a:p>
          <a:p>
            <a:pPr>
              <a:lnSpc>
                <a:spcPct val="110000"/>
              </a:lnSpc>
            </a:pPr>
            <a:endParaRPr lang="zh-CN" altLang="en-US">
              <a:solidFill>
                <a:schemeClr val="tx2"/>
              </a:solidFill>
              <a:sym typeface="+mn-ea"/>
            </a:endParaRPr>
          </a:p>
        </p:txBody>
      </p:sp>
      <p:sp>
        <p:nvSpPr>
          <p:cNvPr id="46" name="文本框 45"/>
          <p:cNvSpPr txBox="1"/>
          <p:nvPr>
            <p:custDataLst>
              <p:tags r:id="rId14"/>
            </p:custDataLst>
          </p:nvPr>
        </p:nvSpPr>
        <p:spPr>
          <a:xfrm flipH="1">
            <a:off x="1569085" y="2508250"/>
            <a:ext cx="4236720" cy="1185545"/>
          </a:xfrm>
          <a:prstGeom prst="rect">
            <a:avLst/>
          </a:prstGeom>
          <a:noFill/>
        </p:spPr>
        <p:txBody>
          <a:bodyPr wrap="square" rtlCol="0">
            <a:noAutofit/>
          </a:bodyPr>
          <a:p>
            <a:r>
              <a:rPr lang="zh-CN" altLang="en-US" sz="1600"/>
              <a:t>天玄链的可插拔执行模块目前支持 EVM 、JVM 两种执行引擎。并且基于交易执行依赖的 DAG 图，实现了线性序等价的并行执行。</a:t>
            </a:r>
            <a:endParaRPr lang="zh-CN" altLang="en-US" sz="1600"/>
          </a:p>
        </p:txBody>
      </p:sp>
      <p:sp>
        <p:nvSpPr>
          <p:cNvPr id="47" name="圆角矩形 46"/>
          <p:cNvSpPr/>
          <p:nvPr>
            <p:custDataLst>
              <p:tags r:id="rId15"/>
            </p:custDataLst>
          </p:nvPr>
        </p:nvSpPr>
        <p:spPr>
          <a:xfrm>
            <a:off x="6408420" y="2277745"/>
            <a:ext cx="4363085" cy="141668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矩形 47"/>
          <p:cNvSpPr/>
          <p:nvPr>
            <p:custDataLst>
              <p:tags r:id="rId16"/>
            </p:custDataLst>
          </p:nvPr>
        </p:nvSpPr>
        <p:spPr>
          <a:xfrm>
            <a:off x="6320790" y="2038985"/>
            <a:ext cx="1786255" cy="45085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文本框 48"/>
          <p:cNvSpPr txBox="1"/>
          <p:nvPr>
            <p:custDataLst>
              <p:tags r:id="rId17"/>
            </p:custDataLst>
          </p:nvPr>
        </p:nvSpPr>
        <p:spPr>
          <a:xfrm>
            <a:off x="6320790" y="2038985"/>
            <a:ext cx="1786255" cy="450850"/>
          </a:xfrm>
          <a:prstGeom prst="rect">
            <a:avLst/>
          </a:prstGeom>
          <a:noFill/>
        </p:spPr>
        <p:txBody>
          <a:bodyPr wrap="square" rtlCol="0">
            <a:noAutofit/>
          </a:bodyPr>
          <a:p>
            <a:pPr>
              <a:lnSpc>
                <a:spcPct val="110000"/>
              </a:lnSpc>
            </a:pPr>
            <a:r>
              <a:rPr lang="en-US" altLang="zh-CN">
                <a:solidFill>
                  <a:schemeClr val="tx2"/>
                </a:solidFill>
                <a:sym typeface="+mn-ea"/>
              </a:rPr>
              <a:t>P2P</a:t>
            </a:r>
            <a:r>
              <a:rPr lang="zh-CN" altLang="en-US">
                <a:solidFill>
                  <a:schemeClr val="tx2"/>
                </a:solidFill>
                <a:sym typeface="+mn-ea"/>
              </a:rPr>
              <a:t>网络</a:t>
            </a:r>
            <a:endParaRPr lang="zh-CN" altLang="en-US">
              <a:solidFill>
                <a:schemeClr val="tx2"/>
              </a:solidFill>
              <a:sym typeface="+mn-ea"/>
            </a:endParaRPr>
          </a:p>
        </p:txBody>
      </p:sp>
      <p:sp>
        <p:nvSpPr>
          <p:cNvPr id="50" name="文本框 49"/>
          <p:cNvSpPr txBox="1"/>
          <p:nvPr>
            <p:custDataLst>
              <p:tags r:id="rId18"/>
            </p:custDataLst>
          </p:nvPr>
        </p:nvSpPr>
        <p:spPr>
          <a:xfrm flipH="1">
            <a:off x="6522720" y="2503170"/>
            <a:ext cx="4248785" cy="1190625"/>
          </a:xfrm>
          <a:prstGeom prst="rect">
            <a:avLst/>
          </a:prstGeom>
          <a:noFill/>
        </p:spPr>
        <p:txBody>
          <a:bodyPr wrap="square" rtlCol="0">
            <a:noAutofit/>
          </a:bodyPr>
          <a:p>
            <a:pPr algn="l"/>
            <a:r>
              <a:rPr lang="zh-CN" altLang="en-US" sz="1600"/>
              <a:t>天玄链实现了 Gossip 协议，提供了高效、通用、安全以及节点发现</a:t>
            </a:r>
            <a:r>
              <a:rPr lang="zh-CN" altLang="en-US" sz="1600"/>
              <a:t>等网络通信基础功能。支持区块链消息的 RPC 调用，单播和全局广播。</a:t>
            </a:r>
            <a:endParaRPr lang="zh-CN" altLang="en-US" sz="1600"/>
          </a:p>
        </p:txBody>
      </p:sp>
    </p:spTree>
    <p:custDataLst>
      <p:tags r:id="rId19"/>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sp>
        <p:nvSpPr>
          <p:cNvPr id="42" name="矩形 41"/>
          <p:cNvSpPr/>
          <p:nvPr/>
        </p:nvSpPr>
        <p:spPr>
          <a:xfrm>
            <a:off x="825500" y="1144270"/>
            <a:ext cx="10541000" cy="5572125"/>
          </a:xfrm>
          <a:prstGeom prst="rect">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02 -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核心架构</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2"/>
          <a:stretch>
            <a:fillRect/>
          </a:stretch>
        </p:blipFill>
        <p:spPr>
          <a:xfrm>
            <a:off x="10130155" y="284480"/>
            <a:ext cx="1764665" cy="720725"/>
          </a:xfrm>
          <a:prstGeom prst="rect">
            <a:avLst/>
          </a:prstGeom>
        </p:spPr>
      </p:pic>
      <p:sp>
        <p:nvSpPr>
          <p:cNvPr id="43" name="圆角矩形 42"/>
          <p:cNvSpPr/>
          <p:nvPr>
            <p:custDataLst>
              <p:tags r:id="rId3"/>
            </p:custDataLst>
          </p:nvPr>
        </p:nvSpPr>
        <p:spPr>
          <a:xfrm>
            <a:off x="1442720" y="3169285"/>
            <a:ext cx="4363085" cy="1433195"/>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矩形 43"/>
          <p:cNvSpPr/>
          <p:nvPr>
            <p:custDataLst>
              <p:tags r:id="rId4"/>
            </p:custDataLst>
          </p:nvPr>
        </p:nvSpPr>
        <p:spPr>
          <a:xfrm>
            <a:off x="1355090" y="2930525"/>
            <a:ext cx="1786255" cy="45085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5" name="文本框 44"/>
          <p:cNvSpPr txBox="1"/>
          <p:nvPr>
            <p:custDataLst>
              <p:tags r:id="rId5"/>
            </p:custDataLst>
          </p:nvPr>
        </p:nvSpPr>
        <p:spPr>
          <a:xfrm>
            <a:off x="1355090" y="2930525"/>
            <a:ext cx="1786255" cy="450850"/>
          </a:xfrm>
          <a:prstGeom prst="rect">
            <a:avLst/>
          </a:prstGeom>
          <a:noFill/>
        </p:spPr>
        <p:txBody>
          <a:bodyPr wrap="square" rtlCol="0">
            <a:noAutofit/>
          </a:bodyPr>
          <a:p>
            <a:pPr>
              <a:lnSpc>
                <a:spcPct val="110000"/>
              </a:lnSpc>
            </a:pPr>
            <a:r>
              <a:rPr lang="zh-CN" altLang="en-US">
                <a:solidFill>
                  <a:schemeClr val="tx2"/>
                </a:solidFill>
                <a:sym typeface="+mn-ea"/>
              </a:rPr>
              <a:t>身份认证机制</a:t>
            </a:r>
            <a:endParaRPr lang="zh-CN" altLang="en-US">
              <a:solidFill>
                <a:schemeClr val="tx2"/>
              </a:solidFill>
              <a:sym typeface="+mn-ea"/>
            </a:endParaRPr>
          </a:p>
          <a:p>
            <a:pPr>
              <a:lnSpc>
                <a:spcPct val="110000"/>
              </a:lnSpc>
            </a:pPr>
            <a:endParaRPr lang="zh-CN" altLang="en-US">
              <a:solidFill>
                <a:schemeClr val="tx2"/>
              </a:solidFill>
              <a:sym typeface="+mn-ea"/>
            </a:endParaRPr>
          </a:p>
        </p:txBody>
      </p:sp>
      <p:sp>
        <p:nvSpPr>
          <p:cNvPr id="46" name="文本框 45"/>
          <p:cNvSpPr txBox="1"/>
          <p:nvPr>
            <p:custDataLst>
              <p:tags r:id="rId6"/>
            </p:custDataLst>
          </p:nvPr>
        </p:nvSpPr>
        <p:spPr>
          <a:xfrm flipH="1">
            <a:off x="1569085" y="3399790"/>
            <a:ext cx="4236720" cy="1219835"/>
          </a:xfrm>
          <a:prstGeom prst="rect">
            <a:avLst/>
          </a:prstGeom>
          <a:noFill/>
        </p:spPr>
        <p:txBody>
          <a:bodyPr wrap="square" rtlCol="0">
            <a:noAutofit/>
          </a:bodyPr>
          <a:p>
            <a:r>
              <a:rPr lang="zh-CN" altLang="en-US" sz="1600">
                <a:sym typeface="+mn-ea"/>
              </a:rPr>
              <a:t>天玄链采取集中式认证体系。为联盟链构建了三级的 CA 准入机制：【链证书 → 机构证书 → 节点证书】，分别对三个级别的组织、机构的加入和退出提供验证功能。</a:t>
            </a:r>
            <a:endParaRPr lang="zh-CN" altLang="en-US" sz="1600"/>
          </a:p>
        </p:txBody>
      </p:sp>
      <p:sp>
        <p:nvSpPr>
          <p:cNvPr id="47" name="圆角矩形 46"/>
          <p:cNvSpPr/>
          <p:nvPr>
            <p:custDataLst>
              <p:tags r:id="rId7"/>
            </p:custDataLst>
          </p:nvPr>
        </p:nvSpPr>
        <p:spPr>
          <a:xfrm>
            <a:off x="6285865" y="3169285"/>
            <a:ext cx="4363085" cy="1416050"/>
          </a:xfrm>
          <a:prstGeom prst="round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矩形 47"/>
          <p:cNvSpPr/>
          <p:nvPr>
            <p:custDataLst>
              <p:tags r:id="rId8"/>
            </p:custDataLst>
          </p:nvPr>
        </p:nvSpPr>
        <p:spPr>
          <a:xfrm>
            <a:off x="6198235" y="2930525"/>
            <a:ext cx="1786255" cy="41465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文本框 48"/>
          <p:cNvSpPr txBox="1"/>
          <p:nvPr>
            <p:custDataLst>
              <p:tags r:id="rId9"/>
            </p:custDataLst>
          </p:nvPr>
        </p:nvSpPr>
        <p:spPr>
          <a:xfrm>
            <a:off x="6198235" y="2930525"/>
            <a:ext cx="1786255" cy="414655"/>
          </a:xfrm>
          <a:prstGeom prst="rect">
            <a:avLst/>
          </a:prstGeom>
          <a:noFill/>
        </p:spPr>
        <p:txBody>
          <a:bodyPr wrap="square" rtlCol="0">
            <a:noAutofit/>
          </a:bodyPr>
          <a:p>
            <a:pPr>
              <a:lnSpc>
                <a:spcPct val="110000"/>
              </a:lnSpc>
            </a:pPr>
            <a:r>
              <a:rPr lang="zh-CN" altLang="en-US">
                <a:solidFill>
                  <a:schemeClr val="tx2"/>
                </a:solidFill>
                <a:sym typeface="+mn-ea"/>
              </a:rPr>
              <a:t>加密算法</a:t>
            </a:r>
            <a:endParaRPr lang="zh-CN" altLang="en-US">
              <a:solidFill>
                <a:schemeClr val="tx2"/>
              </a:solidFill>
              <a:sym typeface="+mn-ea"/>
            </a:endParaRPr>
          </a:p>
        </p:txBody>
      </p:sp>
      <p:sp>
        <p:nvSpPr>
          <p:cNvPr id="50" name="文本框 49"/>
          <p:cNvSpPr txBox="1"/>
          <p:nvPr>
            <p:custDataLst>
              <p:tags r:id="rId10"/>
            </p:custDataLst>
          </p:nvPr>
        </p:nvSpPr>
        <p:spPr>
          <a:xfrm flipH="1">
            <a:off x="6400165" y="3394710"/>
            <a:ext cx="4248785" cy="1208405"/>
          </a:xfrm>
          <a:prstGeom prst="rect">
            <a:avLst/>
          </a:prstGeom>
          <a:noFill/>
        </p:spPr>
        <p:txBody>
          <a:bodyPr wrap="square" rtlCol="0">
            <a:noAutofit/>
          </a:bodyPr>
          <a:p>
            <a:pPr algn="l"/>
            <a:r>
              <a:rPr lang="zh-CN" altLang="en-US" sz="1600">
                <a:sym typeface="+mn-ea"/>
              </a:rPr>
              <a:t>支持国产密码学算法，主要包括国密 TLSv1.1 协议、SM2 签名算法、SM3 消息摘要算法、SM4 加密算法等。</a:t>
            </a:r>
            <a:endParaRPr lang="zh-CN" altLang="en-US" sz="1600"/>
          </a:p>
        </p:txBody>
      </p:sp>
    </p:spTree>
    <p:custDataLst>
      <p:tags r:id="rId1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03 -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天玄</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性能优化</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5" name="文本框 4"/>
          <p:cNvSpPr txBox="1"/>
          <p:nvPr/>
        </p:nvSpPr>
        <p:spPr>
          <a:xfrm>
            <a:off x="1245870" y="1715135"/>
            <a:ext cx="5038090" cy="542925"/>
          </a:xfrm>
          <a:prstGeom prst="rect">
            <a:avLst/>
          </a:prstGeom>
          <a:noFill/>
        </p:spPr>
        <p:txBody>
          <a:bodyPr wrap="square" rtlCol="0">
            <a:noAutofit/>
          </a:bodyPr>
          <a:p>
            <a:pPr indent="0">
              <a:buFont typeface="Arial" panose="020B0604020202020204" pitchFamily="34" charset="0"/>
              <a:buNone/>
            </a:pPr>
            <a:r>
              <a:rPr lang="zh-CN" altLang="en-US" sz="2800" b="1" dirty="0">
                <a:sym typeface="+mn-ea"/>
              </a:rPr>
              <a:t>串行</a:t>
            </a:r>
            <a:endParaRPr lang="zh-CN" altLang="en-US" sz="2800" b="1" dirty="0">
              <a:sym typeface="+mn-ea"/>
            </a:endParaRPr>
          </a:p>
        </p:txBody>
      </p:sp>
      <p:sp>
        <p:nvSpPr>
          <p:cNvPr id="6" name="文本框 5"/>
          <p:cNvSpPr txBox="1"/>
          <p:nvPr/>
        </p:nvSpPr>
        <p:spPr>
          <a:xfrm>
            <a:off x="1245235" y="2258060"/>
            <a:ext cx="5039360" cy="1522095"/>
          </a:xfrm>
          <a:prstGeom prst="rect">
            <a:avLst/>
          </a:prstGeom>
          <a:noFill/>
        </p:spPr>
        <p:txBody>
          <a:bodyPr wrap="square" rtlCol="0">
            <a:noAutofit/>
          </a:bodyPr>
          <a:p>
            <a:pPr marL="285750" indent="-285750">
              <a:buFont typeface="Arial" panose="020B0604020202020204" pitchFamily="34" charset="0"/>
              <a:buChar char="•"/>
            </a:pPr>
            <a:r>
              <a:rPr lang="zh-CN" altLang="en-US"/>
              <a:t>串行是在单线程/单进程环境中，任务按顺序执行，前一个任务结束后下一个任务才开始。通常串行任务之间没有并发性，都是一个接一个地执行。</a:t>
            </a:r>
            <a:endParaRPr lang="zh-CN" altLang="en-US"/>
          </a:p>
        </p:txBody>
      </p:sp>
      <p:sp>
        <p:nvSpPr>
          <p:cNvPr id="9" name="文本框 8"/>
          <p:cNvSpPr txBox="1"/>
          <p:nvPr/>
        </p:nvSpPr>
        <p:spPr>
          <a:xfrm>
            <a:off x="6856730" y="1697355"/>
            <a:ext cx="5038090" cy="542925"/>
          </a:xfrm>
          <a:prstGeom prst="rect">
            <a:avLst/>
          </a:prstGeom>
          <a:noFill/>
        </p:spPr>
        <p:txBody>
          <a:bodyPr wrap="square" rtlCol="0">
            <a:noAutofit/>
          </a:bodyPr>
          <a:p>
            <a:pPr indent="0">
              <a:buFont typeface="Arial" panose="020B0604020202020204" pitchFamily="34" charset="0"/>
              <a:buNone/>
            </a:pPr>
            <a:r>
              <a:rPr lang="zh-CN" altLang="en-US" sz="2800" b="1" dirty="0">
                <a:sym typeface="+mn-ea"/>
              </a:rPr>
              <a:t>并行</a:t>
            </a:r>
            <a:endParaRPr lang="zh-CN" altLang="en-US" sz="2800" b="1" dirty="0">
              <a:sym typeface="+mn-ea"/>
            </a:endParaRPr>
          </a:p>
        </p:txBody>
      </p:sp>
      <p:sp>
        <p:nvSpPr>
          <p:cNvPr id="10" name="文本框 9"/>
          <p:cNvSpPr txBox="1"/>
          <p:nvPr/>
        </p:nvSpPr>
        <p:spPr>
          <a:xfrm>
            <a:off x="6871335" y="2258060"/>
            <a:ext cx="4667885" cy="1522095"/>
          </a:xfrm>
          <a:prstGeom prst="rect">
            <a:avLst/>
          </a:prstGeom>
          <a:noFill/>
        </p:spPr>
        <p:txBody>
          <a:bodyPr wrap="square" rtlCol="0">
            <a:noAutofit/>
          </a:bodyPr>
          <a:p>
            <a:pPr marL="285750" indent="-285750">
              <a:buFont typeface="Arial" panose="020B0604020202020204" pitchFamily="34" charset="0"/>
              <a:buChar char="•"/>
            </a:pPr>
            <a:r>
              <a:rPr lang="zh-CN" altLang="en-US"/>
              <a:t>并行是多个任务同时执行，不一定是同类任务。并行强调的是任务在同一时间段内同时在不同处理单元（例如不同的CPU核心）上执行，而这些任务彼此独立，没有依赖关系。</a:t>
            </a:r>
            <a:endParaRPr lang="zh-CN" altLang="en-US"/>
          </a:p>
        </p:txBody>
      </p:sp>
      <p:cxnSp>
        <p:nvCxnSpPr>
          <p:cNvPr id="11" name="直接连接符 10"/>
          <p:cNvCxnSpPr/>
          <p:nvPr/>
        </p:nvCxnSpPr>
        <p:spPr>
          <a:xfrm flipV="1">
            <a:off x="372110" y="3797935"/>
            <a:ext cx="11537315" cy="635"/>
          </a:xfrm>
          <a:prstGeom prst="line">
            <a:avLst/>
          </a:prstGeom>
        </p:spPr>
        <p:style>
          <a:lnRef idx="2">
            <a:schemeClr val="accent1"/>
          </a:lnRef>
          <a:fillRef idx="0">
            <a:srgbClr val="FFFFFF"/>
          </a:fillRef>
          <a:effectRef idx="0">
            <a:srgbClr val="FFFFFF"/>
          </a:effectRef>
          <a:fontRef idx="minor">
            <a:schemeClr val="tx1"/>
          </a:fontRef>
        </p:style>
      </p:cxnSp>
      <p:cxnSp>
        <p:nvCxnSpPr>
          <p:cNvPr id="12" name="直接连接符 11"/>
          <p:cNvCxnSpPr/>
          <p:nvPr/>
        </p:nvCxnSpPr>
        <p:spPr>
          <a:xfrm>
            <a:off x="6429375" y="1498600"/>
            <a:ext cx="0" cy="4656455"/>
          </a:xfrm>
          <a:prstGeom prst="line">
            <a:avLst/>
          </a:prstGeom>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1247140" y="4469765"/>
            <a:ext cx="4823460" cy="1739900"/>
          </a:xfrm>
          <a:prstGeom prst="rect">
            <a:avLst/>
          </a:prstGeom>
          <a:noFill/>
        </p:spPr>
        <p:txBody>
          <a:bodyPr wrap="square" rtlCol="0">
            <a:noAutofit/>
          </a:bodyPr>
          <a:p>
            <a:pPr marL="285750" indent="-285750">
              <a:buFont typeface="Arial" panose="020B0604020202020204" pitchFamily="34" charset="0"/>
              <a:buChar char="•"/>
            </a:pPr>
            <a:r>
              <a:rPr lang="zh-CN" altLang="en-US">
                <a:sym typeface="+mn-ea"/>
              </a:rPr>
              <a:t>同步不仅局限于多线程/多进程环境，它强调任务之间的依赖关系，不论是在单线程还是多线程中，后续任务必须等待前一个任务完成才能继续。同步强调的是任务的顺序性和依赖性，而不一定与线程模型有关。</a:t>
            </a:r>
            <a:endParaRPr lang="zh-CN" altLang="en-US"/>
          </a:p>
          <a:p>
            <a:endParaRPr lang="zh-CN" altLang="en-US"/>
          </a:p>
        </p:txBody>
      </p:sp>
      <p:sp>
        <p:nvSpPr>
          <p:cNvPr id="14" name="文本框 13"/>
          <p:cNvSpPr txBox="1"/>
          <p:nvPr/>
        </p:nvSpPr>
        <p:spPr>
          <a:xfrm>
            <a:off x="1246505" y="3926840"/>
            <a:ext cx="5038090" cy="542925"/>
          </a:xfrm>
          <a:prstGeom prst="rect">
            <a:avLst/>
          </a:prstGeom>
          <a:noFill/>
        </p:spPr>
        <p:txBody>
          <a:bodyPr wrap="square" rtlCol="0">
            <a:noAutofit/>
          </a:bodyPr>
          <a:p>
            <a:pPr indent="0">
              <a:buFont typeface="Arial" panose="020B0604020202020204" pitchFamily="34" charset="0"/>
              <a:buNone/>
            </a:pPr>
            <a:r>
              <a:rPr lang="zh-CN" altLang="en-US" sz="2800" b="1" dirty="0">
                <a:sym typeface="+mn-ea"/>
              </a:rPr>
              <a:t>同步</a:t>
            </a:r>
            <a:endParaRPr lang="zh-CN" altLang="en-US" sz="2800" b="1" dirty="0">
              <a:sym typeface="+mn-ea"/>
            </a:endParaRPr>
          </a:p>
        </p:txBody>
      </p:sp>
      <p:sp>
        <p:nvSpPr>
          <p:cNvPr id="15" name="文本框 14"/>
          <p:cNvSpPr txBox="1"/>
          <p:nvPr/>
        </p:nvSpPr>
        <p:spPr>
          <a:xfrm>
            <a:off x="6886575" y="4469765"/>
            <a:ext cx="4667885" cy="2030095"/>
          </a:xfrm>
          <a:prstGeom prst="rect">
            <a:avLst/>
          </a:prstGeom>
          <a:noFill/>
        </p:spPr>
        <p:txBody>
          <a:bodyPr wrap="square" rtlCol="0">
            <a:spAutoFit/>
          </a:bodyPr>
          <a:p>
            <a:pPr marL="285750" indent="-285750">
              <a:buFont typeface="Arial" panose="020B0604020202020204" pitchFamily="34" charset="0"/>
              <a:buChar char="•"/>
            </a:pPr>
            <a:r>
              <a:rPr lang="zh-CN" altLang="en-US">
                <a:sym typeface="+mn-ea"/>
              </a:rPr>
              <a:t>异步则不强调任务的同时执行，而是任务的启动顺序不依赖前一个任务的完成。异步的重点在于，任务一发起后，程序可以立即进行其他任务的执行，而不必等待任务一完成。异步任务本身可以是串行或并行的。</a:t>
            </a:r>
            <a:endParaRPr lang="zh-CN" altLang="en-US"/>
          </a:p>
          <a:p>
            <a:endParaRPr lang="zh-CN" altLang="en-US"/>
          </a:p>
        </p:txBody>
      </p:sp>
      <p:sp>
        <p:nvSpPr>
          <p:cNvPr id="16" name="文本框 15"/>
          <p:cNvSpPr txBox="1"/>
          <p:nvPr/>
        </p:nvSpPr>
        <p:spPr>
          <a:xfrm>
            <a:off x="6871335" y="3926840"/>
            <a:ext cx="5038090" cy="542925"/>
          </a:xfrm>
          <a:prstGeom prst="rect">
            <a:avLst/>
          </a:prstGeom>
          <a:noFill/>
        </p:spPr>
        <p:txBody>
          <a:bodyPr wrap="square" rtlCol="0">
            <a:noAutofit/>
          </a:bodyPr>
          <a:p>
            <a:pPr indent="0">
              <a:buFont typeface="Arial" panose="020B0604020202020204" pitchFamily="34" charset="0"/>
              <a:buNone/>
            </a:pPr>
            <a:r>
              <a:rPr lang="zh-CN" altLang="en-US" sz="2800" b="1" dirty="0">
                <a:sym typeface="+mn-ea"/>
              </a:rPr>
              <a:t>异步</a:t>
            </a:r>
            <a:endParaRPr lang="zh-CN" altLang="en-US" sz="2800" b="1" dirty="0">
              <a:sym typeface="+mn-ea"/>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879602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03 -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天玄性能优化</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拆解和</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规划</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3" name="文本框 2"/>
          <p:cNvSpPr txBox="1"/>
          <p:nvPr/>
        </p:nvSpPr>
        <p:spPr>
          <a:xfrm>
            <a:off x="1416685" y="1640840"/>
            <a:ext cx="6661785" cy="2306955"/>
          </a:xfrm>
          <a:prstGeom prst="rect">
            <a:avLst/>
          </a:prstGeom>
          <a:noFill/>
        </p:spPr>
        <p:txBody>
          <a:bodyPr wrap="square" rtlCol="0">
            <a:spAutoFit/>
          </a:bodyPr>
          <a:p>
            <a:r>
              <a:rPr lang="en-US" altLang="zh-CN" sz="4800"/>
              <a:t>[1, 2, 3]         	[1, 4]</a:t>
            </a:r>
            <a:endParaRPr lang="en-US" altLang="zh-CN" sz="4800"/>
          </a:p>
          <a:p>
            <a:r>
              <a:rPr lang="en-US" altLang="zh-CN" sz="4800"/>
              <a:t>[4, 5, 6]    *    </a:t>
            </a:r>
            <a:r>
              <a:rPr lang="en-US" altLang="zh-CN" sz="4800">
                <a:sym typeface="+mn-ea"/>
              </a:rPr>
              <a:t>[2</a:t>
            </a:r>
            <a:r>
              <a:rPr lang="en-US" altLang="zh-CN" sz="4800">
                <a:sym typeface="+mn-ea"/>
              </a:rPr>
              <a:t>, 5</a:t>
            </a:r>
            <a:r>
              <a:rPr lang="en-US" altLang="zh-CN" sz="4800">
                <a:sym typeface="+mn-ea"/>
              </a:rPr>
              <a:t>]     = </a:t>
            </a:r>
            <a:endParaRPr lang="en-US" altLang="zh-CN" sz="4800">
              <a:sym typeface="+mn-ea"/>
            </a:endParaRPr>
          </a:p>
          <a:p>
            <a:r>
              <a:rPr lang="en-US" altLang="zh-CN" sz="4800"/>
              <a:t>                     	</a:t>
            </a:r>
            <a:r>
              <a:rPr lang="en-US" altLang="zh-CN" sz="4800">
                <a:sym typeface="+mn-ea"/>
              </a:rPr>
              <a:t>[3, 6]</a:t>
            </a:r>
            <a:endParaRPr lang="en-US" altLang="zh-CN" sz="4800">
              <a:sym typeface="+mn-ea"/>
            </a:endParaRPr>
          </a:p>
        </p:txBody>
      </p:sp>
      <p:sp>
        <p:nvSpPr>
          <p:cNvPr id="4" name="文本框 3"/>
          <p:cNvSpPr txBox="1"/>
          <p:nvPr/>
        </p:nvSpPr>
        <p:spPr>
          <a:xfrm>
            <a:off x="8537575" y="1969770"/>
            <a:ext cx="2423795" cy="1649095"/>
          </a:xfrm>
          <a:prstGeom prst="rect">
            <a:avLst/>
          </a:prstGeom>
          <a:noFill/>
        </p:spPr>
        <p:txBody>
          <a:bodyPr wrap="square" rtlCol="0">
            <a:noAutofit/>
          </a:bodyPr>
          <a:p>
            <a:r>
              <a:rPr lang="en-US" altLang="zh-CN" sz="4800"/>
              <a:t>[14, 32]</a:t>
            </a:r>
            <a:endParaRPr lang="en-US" altLang="zh-CN" sz="4800"/>
          </a:p>
          <a:p>
            <a:r>
              <a:rPr lang="en-US" altLang="zh-CN" sz="4800"/>
              <a:t>[32, 77]</a:t>
            </a:r>
            <a:endParaRPr lang="en-US" altLang="zh-CN" sz="4800"/>
          </a:p>
        </p:txBody>
      </p:sp>
      <p:sp>
        <p:nvSpPr>
          <p:cNvPr id="7" name="文本框 6"/>
          <p:cNvSpPr txBox="1"/>
          <p:nvPr/>
        </p:nvSpPr>
        <p:spPr>
          <a:xfrm>
            <a:off x="1416685" y="4346575"/>
            <a:ext cx="5059045" cy="2061210"/>
          </a:xfrm>
          <a:prstGeom prst="rect">
            <a:avLst/>
          </a:prstGeom>
          <a:noFill/>
        </p:spPr>
        <p:txBody>
          <a:bodyPr wrap="square" rtlCol="0">
            <a:spAutoFit/>
          </a:bodyPr>
          <a:p>
            <a:pPr marL="514350" indent="-514350">
              <a:buFont typeface="+mj-ea"/>
              <a:buAutoNum type="circleNumDbPlain"/>
            </a:pPr>
            <a:r>
              <a:rPr lang="en-US" altLang="zh-CN" sz="3200"/>
              <a:t>1*1 + 2*2 + 3*3 = 14</a:t>
            </a:r>
            <a:endParaRPr lang="en-US" altLang="zh-CN" sz="3200"/>
          </a:p>
          <a:p>
            <a:pPr marL="514350" indent="-514350">
              <a:buFont typeface="+mj-ea"/>
              <a:buAutoNum type="circleNumDbPlain"/>
            </a:pPr>
            <a:r>
              <a:rPr lang="en-US" altLang="zh-CN" sz="3200"/>
              <a:t>1*4 + 2*5 + 3*6 = 32</a:t>
            </a:r>
            <a:endParaRPr lang="en-US" altLang="zh-CN" sz="3200"/>
          </a:p>
          <a:p>
            <a:pPr marL="514350" indent="-514350">
              <a:buFont typeface="+mj-ea"/>
              <a:buAutoNum type="circleNumDbPlain"/>
            </a:pPr>
            <a:r>
              <a:rPr lang="en-US" altLang="zh-CN" sz="3200"/>
              <a:t>4*1 + 5*2 + 6*3 = 32</a:t>
            </a:r>
            <a:endParaRPr lang="en-US" altLang="zh-CN" sz="3200"/>
          </a:p>
          <a:p>
            <a:pPr marL="514350" indent="-514350">
              <a:buFont typeface="+mj-ea"/>
              <a:buAutoNum type="circleNumDbPlain"/>
            </a:pPr>
            <a:r>
              <a:rPr lang="en-US" altLang="zh-CN" sz="3200"/>
              <a:t>4*4 + 5*5 + 6*6 = 77</a:t>
            </a:r>
            <a:endParaRPr lang="en-US" altLang="zh-CN" sz="3200"/>
          </a:p>
        </p:txBody>
      </p:sp>
      <p:pic>
        <p:nvPicPr>
          <p:cNvPr id="21" name="图片 20" descr="未命名文件 (23)"/>
          <p:cNvPicPr>
            <a:picLocks noChangeAspect="1"/>
          </p:cNvPicPr>
          <p:nvPr/>
        </p:nvPicPr>
        <p:blipFill>
          <a:blip r:embed="rId2"/>
          <a:stretch>
            <a:fillRect/>
          </a:stretch>
        </p:blipFill>
        <p:spPr>
          <a:xfrm>
            <a:off x="6290310" y="4058920"/>
            <a:ext cx="5485765" cy="2790825"/>
          </a:xfrm>
          <a:prstGeom prst="rect">
            <a:avLst/>
          </a:prstGeom>
        </p:spPr>
      </p:pic>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121285"/>
            <a:ext cx="10534015" cy="883920"/>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03 -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天玄性能优化</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交易</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入池</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pic>
        <p:nvPicPr>
          <p:cNvPr id="4" name="图片 3"/>
          <p:cNvPicPr>
            <a:picLocks noChangeAspect="1"/>
          </p:cNvPicPr>
          <p:nvPr/>
        </p:nvPicPr>
        <p:blipFill>
          <a:blip r:embed="rId2"/>
          <a:stretch>
            <a:fillRect/>
          </a:stretch>
        </p:blipFill>
        <p:spPr>
          <a:xfrm>
            <a:off x="1924685" y="1005205"/>
            <a:ext cx="8205470" cy="5852795"/>
          </a:xfrm>
          <a:prstGeom prst="rect">
            <a:avLst/>
          </a:prstGeom>
        </p:spPr>
      </p:pic>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未命名文件 (11)"/>
          <p:cNvPicPr>
            <a:picLocks noChangeAspect="1"/>
          </p:cNvPicPr>
          <p:nvPr>
            <p:custDataLst>
              <p:tags r:id="rId1"/>
            </p:custDataLst>
          </p:nvPr>
        </p:nvPicPr>
        <p:blipFill>
          <a:blip r:embed="rId2"/>
          <a:stretch>
            <a:fillRect/>
          </a:stretch>
        </p:blipFill>
        <p:spPr>
          <a:xfrm>
            <a:off x="579120" y="1139190"/>
            <a:ext cx="11033125" cy="5400675"/>
          </a:xfrm>
          <a:prstGeom prst="rect">
            <a:avLst/>
          </a:prstGeom>
        </p:spPr>
      </p:pic>
      <p:sp>
        <p:nvSpPr>
          <p:cNvPr id="2" name="标题 1"/>
          <p:cNvSpPr>
            <a:spLocks noGrp="1"/>
          </p:cNvSpPr>
          <p:nvPr>
            <p:ph type="title"/>
          </p:nvPr>
        </p:nvSpPr>
        <p:spPr>
          <a:xfrm>
            <a:off x="356235" y="121285"/>
            <a:ext cx="10534015" cy="883920"/>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03 -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天玄性能优化</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异步流水线处理</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3"/>
          <a:stretch>
            <a:fillRect/>
          </a:stretch>
        </p:blipFill>
        <p:spPr>
          <a:xfrm>
            <a:off x="10130155" y="284480"/>
            <a:ext cx="1764665" cy="720725"/>
          </a:xfrm>
          <a:prstGeom prst="rect">
            <a:avLst/>
          </a:prstGeom>
        </p:spPr>
      </p:pic>
      <p:sp>
        <p:nvSpPr>
          <p:cNvPr id="7" name="文本框 6"/>
          <p:cNvSpPr txBox="1"/>
          <p:nvPr/>
        </p:nvSpPr>
        <p:spPr>
          <a:xfrm>
            <a:off x="3397250" y="5008880"/>
            <a:ext cx="8214360" cy="833120"/>
          </a:xfrm>
          <a:prstGeom prst="rect">
            <a:avLst/>
          </a:prstGeom>
          <a:noFill/>
        </p:spPr>
        <p:txBody>
          <a:bodyPr wrap="square" rtlCol="0">
            <a:noAutofit/>
          </a:bodyPr>
          <a:p>
            <a:r>
              <a:rPr lang="zh-CN" altLang="en-US" b="1"/>
              <a:t>核心设计理念：</a:t>
            </a:r>
            <a:endParaRPr lang="zh-CN" altLang="en-US" b="1"/>
          </a:p>
          <a:p>
            <a:pPr marL="285750" indent="-285750">
              <a:buFont typeface="Arial" panose="020B0604020202020204" pitchFamily="34" charset="0"/>
              <a:buChar char="•"/>
            </a:pPr>
            <a:r>
              <a:rPr lang="zh-CN" altLang="en-US"/>
              <a:t>同步</a:t>
            </a:r>
            <a:r>
              <a:rPr lang="en-US" altLang="zh-CN"/>
              <a:t> ---&gt; </a:t>
            </a:r>
            <a:r>
              <a:rPr lang="zh-CN" altLang="en-US"/>
              <a:t>异步</a:t>
            </a:r>
            <a:endParaRPr lang="zh-CN" altLang="en-US"/>
          </a:p>
        </p:txBody>
      </p:sp>
    </p:spTree>
    <p:custDataLst>
      <p:tags r:id="rId4"/>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171575" y="2455545"/>
            <a:ext cx="9818370" cy="603885"/>
          </a:xfrm>
          <a:prstGeom prst="rect">
            <a:avLst/>
          </a:prstGeom>
          <a:solidFill>
            <a:schemeClr val="accent1">
              <a:lumMod val="20000"/>
              <a:lumOff val="80000"/>
            </a:schemeClr>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356235" y="363855"/>
            <a:ext cx="9666605"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03 -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天玄性能优化</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异步流水线处理</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5" name="文本框 4"/>
          <p:cNvSpPr txBox="1"/>
          <p:nvPr/>
        </p:nvSpPr>
        <p:spPr>
          <a:xfrm>
            <a:off x="1171575" y="2454910"/>
            <a:ext cx="9465310" cy="605155"/>
          </a:xfrm>
          <a:prstGeom prst="rect">
            <a:avLst/>
          </a:prstGeom>
          <a:noFill/>
        </p:spPr>
        <p:txBody>
          <a:bodyPr wrap="square" rtlCol="0">
            <a:noAutofit/>
          </a:bodyPr>
          <a:p>
            <a:pPr>
              <a:lnSpc>
                <a:spcPct val="110000"/>
              </a:lnSpc>
            </a:pPr>
            <a:r>
              <a:rPr lang="zh-CN" altLang="en-US" sz="2800"/>
              <a:t>执行速度对比</a:t>
            </a:r>
            <a:endParaRPr lang="zh-CN" altLang="en-US" sz="2800"/>
          </a:p>
        </p:txBody>
      </p:sp>
      <p:pic>
        <p:nvPicPr>
          <p:cNvPr id="17" name="图片 16" descr="未命名文件 (10)"/>
          <p:cNvPicPr>
            <a:picLocks noChangeAspect="1"/>
          </p:cNvPicPr>
          <p:nvPr/>
        </p:nvPicPr>
        <p:blipFill>
          <a:blip r:embed="rId2"/>
          <a:stretch>
            <a:fillRect/>
          </a:stretch>
        </p:blipFill>
        <p:spPr>
          <a:xfrm>
            <a:off x="1171575" y="3060065"/>
            <a:ext cx="9818370" cy="2145665"/>
          </a:xfrm>
          <a:prstGeom prst="rect">
            <a:avLst/>
          </a:prstGeom>
        </p:spPr>
      </p:pic>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03 -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天玄</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DAG</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并行</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执行策略</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graphicFrame>
        <p:nvGraphicFramePr>
          <p:cNvPr id="3" name="表格 2"/>
          <p:cNvGraphicFramePr/>
          <p:nvPr/>
        </p:nvGraphicFramePr>
        <p:xfrm>
          <a:off x="544830" y="2401570"/>
          <a:ext cx="4850765" cy="3467100"/>
        </p:xfrm>
        <a:graphic>
          <a:graphicData uri="http://schemas.openxmlformats.org/drawingml/2006/table">
            <a:tbl>
              <a:tblPr firstRow="1" bandRow="1">
                <a:tableStyleId>{5C22544A-7EE6-4342-B048-85BDC9FD1C3A}</a:tableStyleId>
              </a:tblPr>
              <a:tblGrid>
                <a:gridCol w="2283460"/>
                <a:gridCol w="681990"/>
                <a:gridCol w="580390"/>
                <a:gridCol w="651510"/>
                <a:gridCol w="653415"/>
              </a:tblGrid>
              <a:tr h="381000">
                <a:tc rowSpan="3">
                  <a:txBody>
                    <a:bodyPr/>
                    <a:p>
                      <a:pPr algn="ctr">
                        <a:buNone/>
                      </a:pPr>
                      <a:r>
                        <a:rPr lang="zh-CN" altLang="en-US"/>
                        <a:t>操作</a:t>
                      </a:r>
                      <a:endParaRPr lang="zh-CN" altLang="en-US"/>
                    </a:p>
                  </a:txBody>
                  <a:tcPr/>
                </a:tc>
                <a:tc gridSpan="4">
                  <a:txBody>
                    <a:bodyPr/>
                    <a:p>
                      <a:pPr algn="ctr">
                        <a:buNone/>
                      </a:pPr>
                      <a:r>
                        <a:rPr lang="zh-CN" altLang="en-US"/>
                        <a:t>状态</a:t>
                      </a:r>
                      <a:endParaRPr lang="zh-CN" altLang="en-US"/>
                    </a:p>
                  </a:txBody>
                  <a:tcPr/>
                </a:tc>
                <a:tc hMerge="1">
                  <a:tcPr/>
                </a:tc>
                <a:tc hMerge="1">
                  <a:tcPr/>
                </a:tc>
                <a:tc hMerge="1">
                  <a:tcPr/>
                </a:tc>
              </a:tr>
              <a:tr h="381000">
                <a:tc vMerge="1">
                  <a:tcPr/>
                </a:tc>
                <a:tc>
                  <a:txBody>
                    <a:bodyPr/>
                    <a:p>
                      <a:pPr>
                        <a:buNone/>
                      </a:pPr>
                      <a:r>
                        <a:rPr lang="en-US" altLang="zh-CN" sz="2645" b="1">
                          <a:sym typeface="+mn-ea"/>
                        </a:rPr>
                        <a:t>A</a:t>
                      </a:r>
                      <a:endParaRPr lang="en-US" altLang="zh-CN" sz="2645" b="1">
                        <a:sym typeface="+mn-ea"/>
                      </a:endParaRPr>
                    </a:p>
                  </a:txBody>
                  <a:tcPr/>
                </a:tc>
                <a:tc>
                  <a:txBody>
                    <a:bodyPr/>
                    <a:p>
                      <a:pPr>
                        <a:buNone/>
                      </a:pPr>
                      <a:r>
                        <a:rPr lang="en-US" altLang="zh-CN" sz="2645" b="1">
                          <a:sym typeface="+mn-ea"/>
                        </a:rPr>
                        <a:t>B</a:t>
                      </a:r>
                      <a:endParaRPr lang="en-US" altLang="zh-CN" sz="2645" b="1">
                        <a:sym typeface="+mn-ea"/>
                      </a:endParaRPr>
                    </a:p>
                  </a:txBody>
                  <a:tcPr/>
                </a:tc>
                <a:tc>
                  <a:txBody>
                    <a:bodyPr/>
                    <a:p>
                      <a:pPr>
                        <a:buNone/>
                      </a:pPr>
                      <a:r>
                        <a:rPr lang="en-US" altLang="zh-CN" sz="2645" b="1">
                          <a:sym typeface="+mn-ea"/>
                        </a:rPr>
                        <a:t>C</a:t>
                      </a:r>
                      <a:endParaRPr lang="en-US" altLang="zh-CN" sz="2645" b="1">
                        <a:sym typeface="+mn-ea"/>
                      </a:endParaRPr>
                    </a:p>
                  </a:txBody>
                  <a:tcPr/>
                </a:tc>
                <a:tc>
                  <a:txBody>
                    <a:bodyPr/>
                    <a:p>
                      <a:pPr>
                        <a:buNone/>
                      </a:pPr>
                      <a:r>
                        <a:rPr lang="en-US" altLang="zh-CN" sz="2645" b="1">
                          <a:sym typeface="+mn-ea"/>
                        </a:rPr>
                        <a:t>D</a:t>
                      </a:r>
                      <a:endParaRPr lang="en-US" altLang="zh-CN" sz="2645" b="1">
                        <a:sym typeface="+mn-ea"/>
                      </a:endParaRPr>
                    </a:p>
                  </a:txBody>
                  <a:tcPr/>
                </a:tc>
              </a:tr>
              <a:tr h="495300">
                <a:tc vMerge="1">
                  <a:tcPr/>
                </a:tc>
                <a:tc>
                  <a:txBody>
                    <a:bodyPr/>
                    <a:p>
                      <a:pPr>
                        <a:buNone/>
                      </a:pPr>
                      <a:r>
                        <a:rPr lang="en-US" altLang="zh-CN"/>
                        <a:t>10</a:t>
                      </a:r>
                      <a:endParaRPr lang="en-US" altLang="zh-CN"/>
                    </a:p>
                  </a:txBody>
                  <a:tcPr/>
                </a:tc>
                <a:tc>
                  <a:txBody>
                    <a:bodyPr/>
                    <a:p>
                      <a:pPr>
                        <a:buNone/>
                      </a:pPr>
                      <a:r>
                        <a:rPr lang="en-US" altLang="zh-CN"/>
                        <a:t>20</a:t>
                      </a:r>
                      <a:endParaRPr lang="en-US" altLang="zh-CN"/>
                    </a:p>
                  </a:txBody>
                  <a:tcPr/>
                </a:tc>
                <a:tc>
                  <a:txBody>
                    <a:bodyPr/>
                    <a:p>
                      <a:pPr>
                        <a:buNone/>
                      </a:pPr>
                      <a:r>
                        <a:rPr lang="en-US" altLang="zh-CN"/>
                        <a:t>30</a:t>
                      </a:r>
                      <a:endParaRPr lang="en-US" altLang="zh-CN"/>
                    </a:p>
                  </a:txBody>
                  <a:tcPr/>
                </a:tc>
                <a:tc>
                  <a:txBody>
                    <a:bodyPr/>
                    <a:p>
                      <a:pPr>
                        <a:buNone/>
                      </a:pPr>
                      <a:r>
                        <a:rPr lang="en-US" altLang="zh-CN"/>
                        <a:t>40</a:t>
                      </a:r>
                      <a:endParaRPr lang="en-US" altLang="zh-CN"/>
                    </a:p>
                  </a:txBody>
                  <a:tcPr/>
                </a:tc>
              </a:tr>
              <a:tr h="495300">
                <a:tc>
                  <a:txBody>
                    <a:bodyPr/>
                    <a:p>
                      <a:pPr marL="514350" indent="-514350">
                        <a:buFont typeface="+mj-ea"/>
                        <a:buAutoNum type="circleNumDbPlain"/>
                      </a:pPr>
                      <a:r>
                        <a:rPr lang="en-US" altLang="zh-CN"/>
                        <a:t>B -&gt; A 20</a:t>
                      </a:r>
                      <a:endParaRPr lang="en-US" altLang="zh-CN"/>
                    </a:p>
                  </a:txBody>
                  <a:tcPr/>
                </a:tc>
                <a:tc>
                  <a:txBody>
                    <a:bodyPr/>
                    <a:p>
                      <a:pPr>
                        <a:buNone/>
                      </a:pPr>
                      <a:r>
                        <a:rPr lang="en-US" altLang="zh-CN" b="1">
                          <a:solidFill>
                            <a:srgbClr val="FF0000"/>
                          </a:solidFill>
                        </a:rPr>
                        <a:t>30</a:t>
                      </a:r>
                      <a:endParaRPr lang="en-US" altLang="zh-CN" b="1">
                        <a:solidFill>
                          <a:srgbClr val="FF0000"/>
                        </a:solidFill>
                      </a:endParaRPr>
                    </a:p>
                  </a:txBody>
                  <a:tcPr/>
                </a:tc>
                <a:tc>
                  <a:txBody>
                    <a:bodyPr/>
                    <a:p>
                      <a:pPr>
                        <a:buNone/>
                      </a:pPr>
                      <a:r>
                        <a:rPr lang="en-US" altLang="zh-CN" b="1">
                          <a:solidFill>
                            <a:srgbClr val="FF0000"/>
                          </a:solidFill>
                        </a:rPr>
                        <a:t>0</a:t>
                      </a:r>
                      <a:endParaRPr lang="en-US" altLang="zh-CN" b="1">
                        <a:solidFill>
                          <a:srgbClr val="FF0000"/>
                        </a:solidFill>
                      </a:endParaRPr>
                    </a:p>
                  </a:txBody>
                  <a:tcPr/>
                </a:tc>
                <a:tc>
                  <a:txBody>
                    <a:bodyPr/>
                    <a:p>
                      <a:pPr>
                        <a:buNone/>
                      </a:pPr>
                      <a:r>
                        <a:rPr lang="en-US" altLang="zh-CN"/>
                        <a:t>30</a:t>
                      </a:r>
                      <a:endParaRPr lang="en-US" altLang="zh-CN"/>
                    </a:p>
                  </a:txBody>
                  <a:tcPr/>
                </a:tc>
                <a:tc>
                  <a:txBody>
                    <a:bodyPr/>
                    <a:p>
                      <a:pPr>
                        <a:buNone/>
                      </a:pPr>
                      <a:r>
                        <a:rPr lang="en-US" altLang="zh-CN"/>
                        <a:t>40</a:t>
                      </a:r>
                      <a:endParaRPr lang="en-US" altLang="zh-CN"/>
                    </a:p>
                  </a:txBody>
                  <a:tcPr/>
                </a:tc>
              </a:tr>
              <a:tr h="495300">
                <a:tc>
                  <a:txBody>
                    <a:bodyPr/>
                    <a:p>
                      <a:pPr marL="514350" indent="-514350">
                        <a:buFont typeface="+mj-ea"/>
                        <a:buAutoNum type="circleNumDbPlain" startAt="2"/>
                      </a:pPr>
                      <a:r>
                        <a:rPr lang="en-US" altLang="zh-CN"/>
                        <a:t>C -&gt; D 20</a:t>
                      </a:r>
                      <a:endParaRPr lang="en-US" altLang="zh-CN"/>
                    </a:p>
                  </a:txBody>
                  <a:tcPr/>
                </a:tc>
                <a:tc>
                  <a:txBody>
                    <a:bodyPr/>
                    <a:p>
                      <a:pPr>
                        <a:buNone/>
                      </a:pPr>
                      <a:r>
                        <a:rPr lang="en-US" altLang="zh-CN"/>
                        <a:t>30</a:t>
                      </a:r>
                      <a:endParaRPr lang="en-US" altLang="zh-CN"/>
                    </a:p>
                  </a:txBody>
                  <a:tcPr/>
                </a:tc>
                <a:tc>
                  <a:txBody>
                    <a:bodyPr/>
                    <a:p>
                      <a:pPr>
                        <a:buNone/>
                      </a:pPr>
                      <a:r>
                        <a:rPr lang="en-US" altLang="zh-CN"/>
                        <a:t>0</a:t>
                      </a:r>
                      <a:endParaRPr lang="en-US" altLang="zh-CN"/>
                    </a:p>
                  </a:txBody>
                  <a:tcPr/>
                </a:tc>
                <a:tc>
                  <a:txBody>
                    <a:bodyPr/>
                    <a:p>
                      <a:pPr>
                        <a:buNone/>
                      </a:pPr>
                      <a:r>
                        <a:rPr lang="en-US" altLang="zh-CN" b="1">
                          <a:solidFill>
                            <a:srgbClr val="FF0000"/>
                          </a:solidFill>
                        </a:rPr>
                        <a:t>10</a:t>
                      </a:r>
                      <a:endParaRPr lang="en-US" altLang="zh-CN" b="1">
                        <a:solidFill>
                          <a:srgbClr val="FF0000"/>
                        </a:solidFill>
                      </a:endParaRPr>
                    </a:p>
                  </a:txBody>
                  <a:tcPr/>
                </a:tc>
                <a:tc>
                  <a:txBody>
                    <a:bodyPr/>
                    <a:p>
                      <a:pPr>
                        <a:buNone/>
                      </a:pPr>
                      <a:r>
                        <a:rPr lang="en-US" altLang="zh-CN" b="1">
                          <a:solidFill>
                            <a:srgbClr val="FF0000"/>
                          </a:solidFill>
                        </a:rPr>
                        <a:t>60</a:t>
                      </a:r>
                      <a:endParaRPr lang="en-US" altLang="zh-CN" b="1">
                        <a:solidFill>
                          <a:srgbClr val="FF0000"/>
                        </a:solidFill>
                      </a:endParaRPr>
                    </a:p>
                  </a:txBody>
                  <a:tcPr/>
                </a:tc>
              </a:tr>
              <a:tr h="381000">
                <a:tc>
                  <a:txBody>
                    <a:bodyPr/>
                    <a:p>
                      <a:pPr marL="514350" indent="-514350">
                        <a:buFont typeface="+mj-ea"/>
                        <a:buAutoNum type="circleNumDbPlain" startAt="3"/>
                      </a:pPr>
                      <a:r>
                        <a:rPr lang="en-US" altLang="zh-CN"/>
                        <a:t>A -&gt; C 15</a:t>
                      </a:r>
                      <a:endParaRPr lang="en-US" altLang="zh-CN"/>
                    </a:p>
                  </a:txBody>
                  <a:tcPr/>
                </a:tc>
                <a:tc>
                  <a:txBody>
                    <a:bodyPr/>
                    <a:p>
                      <a:pPr>
                        <a:buNone/>
                      </a:pPr>
                      <a:r>
                        <a:rPr lang="en-US" altLang="zh-CN" b="1">
                          <a:solidFill>
                            <a:srgbClr val="FF0000"/>
                          </a:solidFill>
                        </a:rPr>
                        <a:t>15</a:t>
                      </a:r>
                      <a:endParaRPr lang="en-US" altLang="zh-CN" b="1">
                        <a:solidFill>
                          <a:srgbClr val="FF0000"/>
                        </a:solidFill>
                      </a:endParaRPr>
                    </a:p>
                  </a:txBody>
                  <a:tcPr/>
                </a:tc>
                <a:tc>
                  <a:txBody>
                    <a:bodyPr/>
                    <a:p>
                      <a:pPr>
                        <a:buNone/>
                      </a:pPr>
                      <a:r>
                        <a:rPr lang="en-US" altLang="zh-CN"/>
                        <a:t>0</a:t>
                      </a:r>
                      <a:endParaRPr lang="en-US" altLang="zh-CN"/>
                    </a:p>
                  </a:txBody>
                  <a:tcPr/>
                </a:tc>
                <a:tc>
                  <a:txBody>
                    <a:bodyPr/>
                    <a:p>
                      <a:pPr>
                        <a:buNone/>
                      </a:pPr>
                      <a:r>
                        <a:rPr lang="en-US" altLang="zh-CN" b="1">
                          <a:solidFill>
                            <a:srgbClr val="FF0000"/>
                          </a:solidFill>
                        </a:rPr>
                        <a:t>25</a:t>
                      </a:r>
                      <a:endParaRPr lang="en-US" altLang="zh-CN" b="1">
                        <a:solidFill>
                          <a:srgbClr val="FF0000"/>
                        </a:solidFill>
                      </a:endParaRPr>
                    </a:p>
                  </a:txBody>
                  <a:tcPr/>
                </a:tc>
                <a:tc>
                  <a:txBody>
                    <a:bodyPr/>
                    <a:p>
                      <a:pPr>
                        <a:buNone/>
                      </a:pPr>
                      <a:r>
                        <a:rPr lang="en-US" altLang="zh-CN"/>
                        <a:t>60</a:t>
                      </a:r>
                      <a:endParaRPr lang="en-US" altLang="zh-CN"/>
                    </a:p>
                  </a:txBody>
                  <a:tcPr/>
                </a:tc>
              </a:tr>
              <a:tr h="381000">
                <a:tc>
                  <a:txBody>
                    <a:bodyPr/>
                    <a:p>
                      <a:pPr marL="514350" indent="-514350">
                        <a:buFont typeface="+mj-ea"/>
                        <a:buAutoNum type="circleNumDbPlain" startAt="4"/>
                      </a:pPr>
                      <a:r>
                        <a:rPr lang="en-US" altLang="zh-CN"/>
                        <a:t>D -&gt; A 10</a:t>
                      </a:r>
                      <a:endParaRPr lang="en-US" altLang="zh-CN"/>
                    </a:p>
                  </a:txBody>
                  <a:tcPr/>
                </a:tc>
                <a:tc>
                  <a:txBody>
                    <a:bodyPr/>
                    <a:p>
                      <a:pPr>
                        <a:buNone/>
                      </a:pPr>
                      <a:r>
                        <a:rPr lang="en-US" altLang="zh-CN" b="1">
                          <a:solidFill>
                            <a:srgbClr val="FF0000"/>
                          </a:solidFill>
                        </a:rPr>
                        <a:t>25</a:t>
                      </a:r>
                      <a:endParaRPr lang="en-US" altLang="zh-CN" b="1">
                        <a:solidFill>
                          <a:srgbClr val="FF0000"/>
                        </a:solidFill>
                      </a:endParaRPr>
                    </a:p>
                  </a:txBody>
                  <a:tcPr/>
                </a:tc>
                <a:tc>
                  <a:txBody>
                    <a:bodyPr/>
                    <a:p>
                      <a:pPr>
                        <a:buNone/>
                      </a:pPr>
                      <a:r>
                        <a:rPr lang="en-US" altLang="zh-CN"/>
                        <a:t>0</a:t>
                      </a:r>
                      <a:endParaRPr lang="en-US" altLang="zh-CN"/>
                    </a:p>
                  </a:txBody>
                  <a:tcPr/>
                </a:tc>
                <a:tc>
                  <a:txBody>
                    <a:bodyPr/>
                    <a:p>
                      <a:pPr>
                        <a:buNone/>
                      </a:pPr>
                      <a:r>
                        <a:rPr lang="en-US" altLang="zh-CN"/>
                        <a:t>25</a:t>
                      </a:r>
                      <a:endParaRPr lang="en-US" altLang="zh-CN"/>
                    </a:p>
                  </a:txBody>
                  <a:tcPr/>
                </a:tc>
                <a:tc>
                  <a:txBody>
                    <a:bodyPr/>
                    <a:p>
                      <a:pPr>
                        <a:buNone/>
                      </a:pPr>
                      <a:r>
                        <a:rPr lang="en-US" altLang="zh-CN" b="1">
                          <a:solidFill>
                            <a:srgbClr val="FF0000"/>
                          </a:solidFill>
                        </a:rPr>
                        <a:t>50</a:t>
                      </a:r>
                      <a:endParaRPr lang="en-US" altLang="zh-CN" b="1">
                        <a:solidFill>
                          <a:srgbClr val="FF0000"/>
                        </a:solidFill>
                      </a:endParaRPr>
                    </a:p>
                  </a:txBody>
                  <a:tcPr/>
                </a:tc>
              </a:tr>
            </a:tbl>
          </a:graphicData>
        </a:graphic>
      </p:graphicFrame>
      <p:graphicFrame>
        <p:nvGraphicFramePr>
          <p:cNvPr id="16" name="表格 15"/>
          <p:cNvGraphicFramePr/>
          <p:nvPr/>
        </p:nvGraphicFramePr>
        <p:xfrm>
          <a:off x="6821805" y="2401570"/>
          <a:ext cx="4850765" cy="3467100"/>
        </p:xfrm>
        <a:graphic>
          <a:graphicData uri="http://schemas.openxmlformats.org/drawingml/2006/table">
            <a:tbl>
              <a:tblPr firstRow="1" bandRow="1">
                <a:tableStyleId>{5C22544A-7EE6-4342-B048-85BDC9FD1C3A}</a:tableStyleId>
              </a:tblPr>
              <a:tblGrid>
                <a:gridCol w="2283460"/>
                <a:gridCol w="681990"/>
                <a:gridCol w="580390"/>
                <a:gridCol w="651510"/>
                <a:gridCol w="653415"/>
              </a:tblGrid>
              <a:tr h="495300">
                <a:tc rowSpan="3">
                  <a:txBody>
                    <a:bodyPr/>
                    <a:p>
                      <a:pPr algn="ctr">
                        <a:buNone/>
                      </a:pPr>
                      <a:r>
                        <a:rPr lang="zh-CN" altLang="en-US"/>
                        <a:t>操作</a:t>
                      </a:r>
                      <a:endParaRPr lang="zh-CN" altLang="en-US"/>
                    </a:p>
                  </a:txBody>
                  <a:tcPr/>
                </a:tc>
                <a:tc gridSpan="4">
                  <a:txBody>
                    <a:bodyPr/>
                    <a:p>
                      <a:pPr algn="ctr">
                        <a:buNone/>
                      </a:pPr>
                      <a:r>
                        <a:rPr lang="zh-CN" altLang="en-US"/>
                        <a:t>状态</a:t>
                      </a:r>
                      <a:endParaRPr lang="zh-CN" altLang="en-US"/>
                    </a:p>
                  </a:txBody>
                  <a:tcPr/>
                </a:tc>
                <a:tc hMerge="1">
                  <a:tcPr/>
                </a:tc>
                <a:tc hMerge="1">
                  <a:tcPr/>
                </a:tc>
                <a:tc hMerge="1">
                  <a:tcPr/>
                </a:tc>
              </a:tr>
              <a:tr h="381000">
                <a:tc vMerge="1">
                  <a:tcPr/>
                </a:tc>
                <a:tc>
                  <a:txBody>
                    <a:bodyPr/>
                    <a:p>
                      <a:pPr>
                        <a:buNone/>
                      </a:pPr>
                      <a:r>
                        <a:rPr lang="en-US" altLang="zh-CN" sz="2645" b="1">
                          <a:sym typeface="+mn-ea"/>
                        </a:rPr>
                        <a:t>A</a:t>
                      </a:r>
                      <a:endParaRPr lang="en-US" altLang="zh-CN" sz="2645" b="1">
                        <a:sym typeface="+mn-ea"/>
                      </a:endParaRPr>
                    </a:p>
                  </a:txBody>
                  <a:tcPr/>
                </a:tc>
                <a:tc>
                  <a:txBody>
                    <a:bodyPr/>
                    <a:p>
                      <a:pPr>
                        <a:buNone/>
                      </a:pPr>
                      <a:r>
                        <a:rPr lang="en-US" altLang="zh-CN" sz="2645" b="1">
                          <a:sym typeface="+mn-ea"/>
                        </a:rPr>
                        <a:t>B</a:t>
                      </a:r>
                      <a:endParaRPr lang="en-US" altLang="zh-CN" sz="2645" b="1">
                        <a:sym typeface="+mn-ea"/>
                      </a:endParaRPr>
                    </a:p>
                  </a:txBody>
                  <a:tcPr/>
                </a:tc>
                <a:tc>
                  <a:txBody>
                    <a:bodyPr/>
                    <a:p>
                      <a:pPr>
                        <a:buNone/>
                      </a:pPr>
                      <a:r>
                        <a:rPr lang="en-US" altLang="zh-CN" sz="2645" b="1">
                          <a:sym typeface="+mn-ea"/>
                        </a:rPr>
                        <a:t>C</a:t>
                      </a:r>
                      <a:endParaRPr lang="en-US" altLang="zh-CN" sz="2645" b="1">
                        <a:sym typeface="+mn-ea"/>
                      </a:endParaRPr>
                    </a:p>
                  </a:txBody>
                  <a:tcPr/>
                </a:tc>
                <a:tc>
                  <a:txBody>
                    <a:bodyPr/>
                    <a:p>
                      <a:pPr>
                        <a:buNone/>
                      </a:pPr>
                      <a:r>
                        <a:rPr lang="en-US" altLang="zh-CN" sz="2645" b="1">
                          <a:sym typeface="+mn-ea"/>
                        </a:rPr>
                        <a:t>D</a:t>
                      </a:r>
                      <a:endParaRPr lang="en-US" altLang="zh-CN" sz="2645" b="1">
                        <a:sym typeface="+mn-ea"/>
                      </a:endParaRPr>
                    </a:p>
                  </a:txBody>
                  <a:tcPr/>
                </a:tc>
              </a:tr>
              <a:tr h="495300">
                <a:tc vMerge="1">
                  <a:tcPr/>
                </a:tc>
                <a:tc>
                  <a:txBody>
                    <a:bodyPr/>
                    <a:p>
                      <a:pPr>
                        <a:buNone/>
                      </a:pPr>
                      <a:r>
                        <a:rPr lang="en-US" altLang="zh-CN"/>
                        <a:t>10</a:t>
                      </a:r>
                      <a:endParaRPr lang="en-US" altLang="zh-CN"/>
                    </a:p>
                  </a:txBody>
                  <a:tcPr/>
                </a:tc>
                <a:tc>
                  <a:txBody>
                    <a:bodyPr/>
                    <a:p>
                      <a:pPr>
                        <a:buNone/>
                      </a:pPr>
                      <a:r>
                        <a:rPr lang="en-US" altLang="zh-CN"/>
                        <a:t>20</a:t>
                      </a:r>
                      <a:endParaRPr lang="en-US" altLang="zh-CN"/>
                    </a:p>
                  </a:txBody>
                  <a:tcPr/>
                </a:tc>
                <a:tc>
                  <a:txBody>
                    <a:bodyPr/>
                    <a:p>
                      <a:pPr>
                        <a:buNone/>
                      </a:pPr>
                      <a:r>
                        <a:rPr lang="en-US" altLang="zh-CN"/>
                        <a:t>30</a:t>
                      </a:r>
                      <a:endParaRPr lang="en-US" altLang="zh-CN"/>
                    </a:p>
                  </a:txBody>
                  <a:tcPr/>
                </a:tc>
                <a:tc>
                  <a:txBody>
                    <a:bodyPr/>
                    <a:p>
                      <a:pPr>
                        <a:buNone/>
                      </a:pPr>
                      <a:r>
                        <a:rPr lang="en-US" altLang="zh-CN"/>
                        <a:t>40</a:t>
                      </a:r>
                      <a:endParaRPr lang="en-US" altLang="zh-CN"/>
                    </a:p>
                  </a:txBody>
                  <a:tcPr/>
                </a:tc>
              </a:tr>
              <a:tr h="495300">
                <a:tc>
                  <a:txBody>
                    <a:bodyPr/>
                    <a:p>
                      <a:pPr marL="514350" indent="-514350">
                        <a:buFont typeface="+mj-ea"/>
                        <a:buAutoNum type="circleNumDbPlain" startAt="3"/>
                      </a:pPr>
                      <a:r>
                        <a:rPr lang="en-US" altLang="zh-CN" sz="2645">
                          <a:sym typeface="+mn-ea"/>
                        </a:rPr>
                        <a:t>A -&gt; C 15</a:t>
                      </a:r>
                      <a:endParaRPr lang="en-US" altLang="zh-CN"/>
                    </a:p>
                  </a:txBody>
                  <a:tcPr/>
                </a:tc>
                <a:tc gridSpan="4">
                  <a:txBody>
                    <a:bodyPr/>
                    <a:p>
                      <a:pPr algn="ctr">
                        <a:buNone/>
                      </a:pPr>
                      <a:r>
                        <a:rPr lang="en-US" altLang="zh-CN" sz="2400" b="1">
                          <a:solidFill>
                            <a:srgbClr val="FF0000"/>
                          </a:solidFill>
                        </a:rPr>
                        <a:t>  </a:t>
                      </a:r>
                      <a:r>
                        <a:rPr lang="zh-CN" altLang="en-US" sz="2400" b="1">
                          <a:solidFill>
                            <a:srgbClr val="FF0000"/>
                          </a:solidFill>
                        </a:rPr>
                        <a:t>执行失败</a:t>
                      </a:r>
                      <a:endParaRPr lang="zh-CN" altLang="en-US" sz="2400" b="1">
                        <a:solidFill>
                          <a:srgbClr val="FF0000"/>
                        </a:solidFill>
                      </a:endParaRPr>
                    </a:p>
                  </a:txBody>
                  <a:tcPr/>
                </a:tc>
                <a:tc hMerge="1">
                  <a:tcPr/>
                </a:tc>
                <a:tc hMerge="1">
                  <a:tcPr/>
                </a:tc>
                <a:tc hMerge="1">
                  <a:tcPr/>
                </a:tc>
              </a:tr>
              <a:tr h="495300">
                <a:tc>
                  <a:txBody>
                    <a:bodyPr/>
                    <a:p>
                      <a:pPr marL="514350" indent="-514350">
                        <a:buFont typeface="+mj-ea"/>
                        <a:buAutoNum type="circleNumDbPlain"/>
                      </a:pPr>
                      <a:r>
                        <a:rPr lang="en-US" altLang="zh-CN" sz="2645">
                          <a:sym typeface="+mn-ea"/>
                        </a:rPr>
                        <a:t>B -&gt; A 20</a:t>
                      </a:r>
                      <a:endParaRPr lang="en-US" altLang="zh-CN"/>
                    </a:p>
                  </a:txBody>
                  <a:tcPr/>
                </a:tc>
                <a:tc>
                  <a:txBody>
                    <a:bodyPr/>
                    <a:p>
                      <a:pPr>
                        <a:buNone/>
                      </a:pPr>
                      <a:r>
                        <a:rPr lang="en-US" altLang="zh-CN" b="1">
                          <a:solidFill>
                            <a:srgbClr val="FF0000"/>
                          </a:solidFill>
                        </a:rPr>
                        <a:t>30</a:t>
                      </a:r>
                      <a:endParaRPr lang="en-US" altLang="zh-CN" b="1">
                        <a:solidFill>
                          <a:srgbClr val="FF0000"/>
                        </a:solidFill>
                      </a:endParaRPr>
                    </a:p>
                  </a:txBody>
                  <a:tcPr/>
                </a:tc>
                <a:tc>
                  <a:txBody>
                    <a:bodyPr/>
                    <a:p>
                      <a:pPr>
                        <a:buNone/>
                      </a:pPr>
                      <a:r>
                        <a:rPr lang="en-US" altLang="zh-CN" b="1">
                          <a:solidFill>
                            <a:srgbClr val="FF0000"/>
                          </a:solidFill>
                        </a:rPr>
                        <a:t>0</a:t>
                      </a:r>
                      <a:endParaRPr lang="en-US" altLang="zh-CN" b="1">
                        <a:solidFill>
                          <a:srgbClr val="FF0000"/>
                        </a:solidFill>
                      </a:endParaRPr>
                    </a:p>
                  </a:txBody>
                  <a:tcPr/>
                </a:tc>
                <a:tc>
                  <a:txBody>
                    <a:bodyPr/>
                    <a:p>
                      <a:pPr>
                        <a:buNone/>
                      </a:pPr>
                      <a:r>
                        <a:rPr lang="en-US" altLang="zh-CN" b="0">
                          <a:solidFill>
                            <a:schemeClr val="tx1"/>
                          </a:solidFill>
                        </a:rPr>
                        <a:t>30</a:t>
                      </a:r>
                      <a:endParaRPr lang="en-US" altLang="zh-CN" b="0">
                        <a:solidFill>
                          <a:schemeClr val="tx1"/>
                        </a:solidFill>
                      </a:endParaRPr>
                    </a:p>
                  </a:txBody>
                  <a:tcPr/>
                </a:tc>
                <a:tc>
                  <a:txBody>
                    <a:bodyPr/>
                    <a:p>
                      <a:pPr>
                        <a:buNone/>
                      </a:pPr>
                      <a:r>
                        <a:rPr lang="en-US" altLang="zh-CN" b="0">
                          <a:solidFill>
                            <a:schemeClr val="tx1"/>
                          </a:solidFill>
                        </a:rPr>
                        <a:t>40</a:t>
                      </a:r>
                      <a:endParaRPr lang="en-US" altLang="zh-CN" b="0">
                        <a:solidFill>
                          <a:schemeClr val="tx1"/>
                        </a:solidFill>
                      </a:endParaRPr>
                    </a:p>
                  </a:txBody>
                  <a:tcPr/>
                </a:tc>
              </a:tr>
              <a:tr h="381000">
                <a:tc>
                  <a:txBody>
                    <a:bodyPr/>
                    <a:p>
                      <a:pPr marL="514350" indent="-514350">
                        <a:buFont typeface="+mj-ea"/>
                        <a:buAutoNum type="circleNumDbPlain" startAt="2"/>
                      </a:pPr>
                      <a:r>
                        <a:rPr lang="en-US" altLang="zh-CN" sz="2645">
                          <a:sym typeface="+mn-ea"/>
                        </a:rPr>
                        <a:t>C -&gt; D 20</a:t>
                      </a:r>
                      <a:endParaRPr lang="en-US" altLang="zh-CN"/>
                    </a:p>
                  </a:txBody>
                  <a:tcPr/>
                </a:tc>
                <a:tc>
                  <a:txBody>
                    <a:bodyPr/>
                    <a:p>
                      <a:pPr>
                        <a:buNone/>
                      </a:pPr>
                      <a:r>
                        <a:rPr lang="en-US" altLang="zh-CN" b="0">
                          <a:solidFill>
                            <a:schemeClr val="tx1"/>
                          </a:solidFill>
                        </a:rPr>
                        <a:t>30</a:t>
                      </a:r>
                      <a:endParaRPr lang="en-US" altLang="zh-CN" b="0">
                        <a:solidFill>
                          <a:schemeClr val="tx1"/>
                        </a:solidFill>
                      </a:endParaRPr>
                    </a:p>
                  </a:txBody>
                  <a:tcPr/>
                </a:tc>
                <a:tc>
                  <a:txBody>
                    <a:bodyPr/>
                    <a:p>
                      <a:pPr>
                        <a:buNone/>
                      </a:pPr>
                      <a:r>
                        <a:rPr lang="en-US" altLang="zh-CN"/>
                        <a:t>0</a:t>
                      </a:r>
                      <a:endParaRPr lang="en-US" altLang="zh-CN"/>
                    </a:p>
                  </a:txBody>
                  <a:tcPr/>
                </a:tc>
                <a:tc>
                  <a:txBody>
                    <a:bodyPr/>
                    <a:p>
                      <a:pPr>
                        <a:buNone/>
                      </a:pPr>
                      <a:r>
                        <a:rPr lang="en-US" altLang="zh-CN" b="1">
                          <a:solidFill>
                            <a:srgbClr val="FF0000"/>
                          </a:solidFill>
                        </a:rPr>
                        <a:t>10</a:t>
                      </a:r>
                      <a:endParaRPr lang="en-US" altLang="zh-CN" b="1">
                        <a:solidFill>
                          <a:srgbClr val="FF0000"/>
                        </a:solidFill>
                      </a:endParaRPr>
                    </a:p>
                  </a:txBody>
                  <a:tcPr/>
                </a:tc>
                <a:tc>
                  <a:txBody>
                    <a:bodyPr/>
                    <a:p>
                      <a:pPr>
                        <a:buNone/>
                      </a:pPr>
                      <a:r>
                        <a:rPr lang="en-US" altLang="zh-CN" b="1">
                          <a:solidFill>
                            <a:srgbClr val="FF0000"/>
                          </a:solidFill>
                        </a:rPr>
                        <a:t>60</a:t>
                      </a:r>
                      <a:endParaRPr lang="en-US" altLang="zh-CN" b="1">
                        <a:solidFill>
                          <a:srgbClr val="FF0000"/>
                        </a:solidFill>
                      </a:endParaRPr>
                    </a:p>
                  </a:txBody>
                  <a:tcPr/>
                </a:tc>
              </a:tr>
              <a:tr h="381000">
                <a:tc>
                  <a:txBody>
                    <a:bodyPr/>
                    <a:p>
                      <a:pPr marL="514350" indent="-514350">
                        <a:buFont typeface="+mj-ea"/>
                        <a:buAutoNum type="circleNumDbPlain" startAt="4"/>
                      </a:pPr>
                      <a:r>
                        <a:rPr lang="en-US" altLang="zh-CN"/>
                        <a:t>D -&gt; A 10</a:t>
                      </a:r>
                      <a:endParaRPr lang="en-US" altLang="zh-CN"/>
                    </a:p>
                  </a:txBody>
                  <a:tcPr/>
                </a:tc>
                <a:tc>
                  <a:txBody>
                    <a:bodyPr/>
                    <a:p>
                      <a:pPr>
                        <a:buNone/>
                      </a:pPr>
                      <a:r>
                        <a:rPr lang="en-US" altLang="zh-CN" b="1">
                          <a:solidFill>
                            <a:srgbClr val="FF0000"/>
                          </a:solidFill>
                        </a:rPr>
                        <a:t>40</a:t>
                      </a:r>
                      <a:endParaRPr lang="en-US" altLang="zh-CN" b="1">
                        <a:solidFill>
                          <a:srgbClr val="FF0000"/>
                        </a:solidFill>
                      </a:endParaRPr>
                    </a:p>
                  </a:txBody>
                  <a:tcPr/>
                </a:tc>
                <a:tc>
                  <a:txBody>
                    <a:bodyPr/>
                    <a:p>
                      <a:pPr>
                        <a:buNone/>
                      </a:pPr>
                      <a:r>
                        <a:rPr lang="en-US" altLang="zh-CN"/>
                        <a:t>0</a:t>
                      </a:r>
                      <a:endParaRPr lang="en-US" altLang="zh-CN"/>
                    </a:p>
                  </a:txBody>
                  <a:tcPr/>
                </a:tc>
                <a:tc>
                  <a:txBody>
                    <a:bodyPr/>
                    <a:p>
                      <a:pPr>
                        <a:buNone/>
                      </a:pPr>
                      <a:r>
                        <a:rPr lang="en-US" altLang="zh-CN"/>
                        <a:t>25</a:t>
                      </a:r>
                      <a:endParaRPr lang="en-US" altLang="zh-CN"/>
                    </a:p>
                  </a:txBody>
                  <a:tcPr/>
                </a:tc>
                <a:tc>
                  <a:txBody>
                    <a:bodyPr/>
                    <a:p>
                      <a:pPr>
                        <a:buNone/>
                      </a:pPr>
                      <a:r>
                        <a:rPr lang="en-US" altLang="zh-CN" b="1">
                          <a:solidFill>
                            <a:srgbClr val="FF0000"/>
                          </a:solidFill>
                        </a:rPr>
                        <a:t>50</a:t>
                      </a:r>
                      <a:endParaRPr lang="en-US" altLang="zh-CN" b="1">
                        <a:solidFill>
                          <a:srgbClr val="FF0000"/>
                        </a:solidFill>
                      </a:endParaRPr>
                    </a:p>
                  </a:txBody>
                  <a:tcPr/>
                </a:tc>
              </a:tr>
            </a:tbl>
          </a:graphicData>
        </a:graphic>
      </p:graphicFrame>
      <p:sp>
        <p:nvSpPr>
          <p:cNvPr id="17" name="右箭头 16"/>
          <p:cNvSpPr/>
          <p:nvPr/>
        </p:nvSpPr>
        <p:spPr>
          <a:xfrm>
            <a:off x="5716905" y="3977005"/>
            <a:ext cx="783590" cy="31559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544830" y="1238885"/>
            <a:ext cx="7195185" cy="645160"/>
          </a:xfrm>
          <a:prstGeom prst="rect">
            <a:avLst/>
          </a:prstGeom>
          <a:noFill/>
        </p:spPr>
        <p:txBody>
          <a:bodyPr wrap="square" rtlCol="0">
            <a:spAutoFit/>
          </a:bodyPr>
          <a:p>
            <a:r>
              <a:rPr lang="zh-CN" altLang="en-US" sz="3600" b="1">
                <a:solidFill>
                  <a:srgbClr val="00B0F0"/>
                </a:solidFill>
                <a:latin typeface="华文彩云" panose="02010800040101010101" charset="-122"/>
                <a:ea typeface="华文彩云" panose="02010800040101010101" charset="-122"/>
              </a:rPr>
              <a:t>交易定序执行</a:t>
            </a:r>
            <a:endParaRPr lang="zh-CN" altLang="en-US" sz="3600" b="1">
              <a:solidFill>
                <a:srgbClr val="00B0F0"/>
              </a:solidFill>
              <a:latin typeface="华文彩云" panose="02010800040101010101" charset="-122"/>
              <a:ea typeface="华文彩云" panose="02010800040101010101" charset="-122"/>
            </a:endParaRPr>
          </a:p>
        </p:txBody>
      </p:sp>
      <p:sp>
        <p:nvSpPr>
          <p:cNvPr id="19" name="乘号 18"/>
          <p:cNvSpPr/>
          <p:nvPr/>
        </p:nvSpPr>
        <p:spPr>
          <a:xfrm>
            <a:off x="9392285" y="3907155"/>
            <a:ext cx="422910" cy="415290"/>
          </a:xfrm>
          <a:prstGeom prst="mathMultiply">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文本框 19"/>
          <p:cNvSpPr txBox="1"/>
          <p:nvPr/>
        </p:nvSpPr>
        <p:spPr>
          <a:xfrm>
            <a:off x="4913630" y="6011545"/>
            <a:ext cx="2390775" cy="460375"/>
          </a:xfrm>
          <a:prstGeom prst="rect">
            <a:avLst/>
          </a:prstGeom>
          <a:noFill/>
        </p:spPr>
        <p:txBody>
          <a:bodyPr wrap="square" rtlCol="0">
            <a:spAutoFit/>
          </a:bodyPr>
          <a:p>
            <a:r>
              <a:rPr lang="zh-CN" altLang="en-US" sz="2400" b="1">
                <a:solidFill>
                  <a:srgbClr val="FF0000"/>
                </a:solidFill>
                <a:latin typeface="华文宋体" panose="02010600040101010101" charset="-122"/>
                <a:ea typeface="华文宋体" panose="02010600040101010101" charset="-122"/>
              </a:rPr>
              <a:t>最终状态不一致</a:t>
            </a:r>
            <a:endParaRPr lang="zh-CN" altLang="en-US" sz="2400" b="1">
              <a:solidFill>
                <a:srgbClr val="FF0000"/>
              </a:solidFill>
              <a:latin typeface="华文宋体" panose="02010600040101010101" charset="-122"/>
              <a:ea typeface="华文宋体" panose="02010600040101010101" charset="-122"/>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03 -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天玄</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DAG</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并行</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执行策略</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15" name="文本框 14"/>
          <p:cNvSpPr txBox="1"/>
          <p:nvPr/>
        </p:nvSpPr>
        <p:spPr>
          <a:xfrm>
            <a:off x="635" y="1400175"/>
            <a:ext cx="9333230" cy="645160"/>
          </a:xfrm>
          <a:prstGeom prst="rect">
            <a:avLst/>
          </a:prstGeom>
        </p:spPr>
        <p:txBody>
          <a:bodyPr wrap="square">
            <a:spAutoFit/>
          </a:bodyPr>
          <a:p>
            <a:pPr marL="0" indent="0" algn="ctr"/>
            <a:r>
              <a:rPr lang="en-US" altLang="zh-CN" sz="3600" b="0">
                <a:solidFill>
                  <a:srgbClr val="00B0F0"/>
                </a:solidFill>
                <a:latin typeface="华文彩云" panose="02010800040101010101" charset="-122"/>
                <a:ea typeface="华文彩云" panose="02010800040101010101" charset="-122"/>
              </a:rPr>
              <a:t>DAG - Directed Acyclic Graph </a:t>
            </a:r>
            <a:r>
              <a:rPr lang="zh-CN" altLang="en-US" sz="3600" b="0">
                <a:solidFill>
                  <a:srgbClr val="00B0F0"/>
                </a:solidFill>
                <a:latin typeface="华文彩云" panose="02010800040101010101" charset="-122"/>
                <a:ea typeface="华文彩云" panose="02010800040101010101" charset="-122"/>
              </a:rPr>
              <a:t>有向无环图</a:t>
            </a:r>
            <a:endParaRPr lang="zh-CN" altLang="en-US" sz="3600" b="0">
              <a:solidFill>
                <a:srgbClr val="00B0F0"/>
              </a:solidFill>
              <a:latin typeface="华文彩云" panose="02010800040101010101" charset="-122"/>
              <a:ea typeface="华文彩云" panose="02010800040101010101" charset="-122"/>
            </a:endParaRPr>
          </a:p>
        </p:txBody>
      </p:sp>
      <p:sp>
        <p:nvSpPr>
          <p:cNvPr id="16" name="文本框 15"/>
          <p:cNvSpPr txBox="1"/>
          <p:nvPr/>
        </p:nvSpPr>
        <p:spPr>
          <a:xfrm>
            <a:off x="7447915" y="2522220"/>
            <a:ext cx="3670935" cy="3324225"/>
          </a:xfrm>
          <a:prstGeom prst="rect">
            <a:avLst/>
          </a:prstGeom>
          <a:noFill/>
        </p:spPr>
        <p:txBody>
          <a:bodyPr wrap="square" rtlCol="0">
            <a:noAutofit/>
          </a:bodyPr>
          <a:p>
            <a:r>
              <a:rPr lang="zh-CN" altLang="en-US" sz="2400">
                <a:latin typeface="华文宋体" panose="02010600040101010101" charset="-122"/>
                <a:ea typeface="华文宋体" panose="02010600040101010101" charset="-122"/>
                <a:cs typeface="华文宋体" panose="02010600040101010101" charset="-122"/>
              </a:rPr>
              <a:t>DAG</a:t>
            </a:r>
            <a:r>
              <a:rPr lang="en-US" altLang="zh-CN" sz="2400">
                <a:latin typeface="华文宋体" panose="02010600040101010101" charset="-122"/>
                <a:ea typeface="华文宋体" panose="02010600040101010101" charset="-122"/>
                <a:cs typeface="华文宋体" panose="02010600040101010101" charset="-122"/>
              </a:rPr>
              <a:t> </a:t>
            </a:r>
            <a:r>
              <a:rPr lang="zh-CN" altLang="en-US" sz="2400">
                <a:latin typeface="华文宋体" panose="02010600040101010101" charset="-122"/>
                <a:ea typeface="华文宋体" panose="02010600040101010101" charset="-122"/>
                <a:cs typeface="华文宋体" panose="02010600040101010101" charset="-122"/>
              </a:rPr>
              <a:t>是一种非常重要的图论数据结构。如果一个有向图无法从任意顶点出发经过若干条边回到该点，则这个图就是有向无环图</a:t>
            </a:r>
            <a:endParaRPr lang="zh-CN" altLang="en-US" sz="2400">
              <a:latin typeface="华文宋体" panose="02010600040101010101" charset="-122"/>
              <a:ea typeface="华文宋体" panose="02010600040101010101" charset="-122"/>
              <a:cs typeface="华文宋体" panose="02010600040101010101" charset="-122"/>
            </a:endParaRPr>
          </a:p>
        </p:txBody>
      </p:sp>
      <p:pic>
        <p:nvPicPr>
          <p:cNvPr id="17" name="图片 16" descr="DAG"/>
          <p:cNvPicPr>
            <a:picLocks noChangeAspect="1"/>
          </p:cNvPicPr>
          <p:nvPr/>
        </p:nvPicPr>
        <p:blipFill>
          <a:blip r:embed="rId2"/>
          <a:stretch>
            <a:fillRect/>
          </a:stretch>
        </p:blipFill>
        <p:spPr>
          <a:xfrm>
            <a:off x="1066800" y="2522220"/>
            <a:ext cx="5448300" cy="3324860"/>
          </a:xfrm>
          <a:prstGeom prst="rect">
            <a:avLst/>
          </a:prstGeom>
        </p:spPr>
      </p:pic>
      <p:pic>
        <p:nvPicPr>
          <p:cNvPr id="3" name="图片 2" descr="未命名文件 (24)"/>
          <p:cNvPicPr>
            <a:picLocks noChangeAspect="1"/>
          </p:cNvPicPr>
          <p:nvPr/>
        </p:nvPicPr>
        <p:blipFill>
          <a:blip r:embed="rId3"/>
          <a:stretch>
            <a:fillRect/>
          </a:stretch>
        </p:blipFill>
        <p:spPr>
          <a:xfrm>
            <a:off x="7550785" y="2019300"/>
            <a:ext cx="3694430" cy="484251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03 -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天玄</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DAG</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并行</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执行策略</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17" name="文本框 16"/>
          <p:cNvSpPr txBox="1"/>
          <p:nvPr/>
        </p:nvSpPr>
        <p:spPr>
          <a:xfrm>
            <a:off x="356235" y="4604385"/>
            <a:ext cx="11537950" cy="2253615"/>
          </a:xfrm>
          <a:prstGeom prst="rect">
            <a:avLst/>
          </a:prstGeom>
          <a:noFill/>
        </p:spPr>
        <p:txBody>
          <a:bodyPr wrap="square" rtlCol="0">
            <a:noAutofit/>
          </a:bodyPr>
          <a:p>
            <a:r>
              <a:rPr lang="en-US" altLang="zh-CN" sz="2800" b="1">
                <a:latin typeface="华文宋体" panose="02010600040101010101" charset="-122"/>
                <a:ea typeface="华文宋体" panose="02010600040101010101" charset="-122"/>
                <a:cs typeface="华文宋体" panose="02010600040101010101" charset="-122"/>
              </a:rPr>
              <a:t>tx1</a:t>
            </a:r>
            <a:r>
              <a:rPr lang="zh-CN" altLang="en-US" sz="2800" b="1">
                <a:latin typeface="华文宋体" panose="02010600040101010101" charset="-122"/>
                <a:ea typeface="华文宋体" panose="02010600040101010101" charset="-122"/>
                <a:cs typeface="华文宋体" panose="02010600040101010101" charset="-122"/>
              </a:rPr>
              <a:t>：</a:t>
            </a:r>
            <a:r>
              <a:rPr lang="zh-CN" altLang="en-US" sz="2800">
                <a:latin typeface="华文宋体" panose="02010600040101010101" charset="-122"/>
                <a:ea typeface="华文宋体" panose="02010600040101010101" charset="-122"/>
                <a:cs typeface="华文宋体" panose="02010600040101010101" charset="-122"/>
              </a:rPr>
              <a:t>用户</a:t>
            </a:r>
            <a:r>
              <a:rPr lang="en-US" altLang="zh-CN" sz="2800">
                <a:latin typeface="华文宋体" panose="02010600040101010101" charset="-122"/>
                <a:ea typeface="华文宋体" panose="02010600040101010101" charset="-122"/>
                <a:cs typeface="华文宋体" panose="02010600040101010101" charset="-122"/>
              </a:rPr>
              <a:t> B </a:t>
            </a:r>
            <a:r>
              <a:rPr lang="zh-CN" altLang="en-US" sz="2800">
                <a:latin typeface="华文宋体" panose="02010600040101010101" charset="-122"/>
                <a:ea typeface="华文宋体" panose="02010600040101010101" charset="-122"/>
                <a:cs typeface="华文宋体" panose="02010600040101010101" charset="-122"/>
              </a:rPr>
              <a:t>向用户</a:t>
            </a:r>
            <a:r>
              <a:rPr lang="en-US" altLang="zh-CN" sz="2800">
                <a:latin typeface="华文宋体" panose="02010600040101010101" charset="-122"/>
                <a:ea typeface="华文宋体" panose="02010600040101010101" charset="-122"/>
                <a:cs typeface="华文宋体" panose="02010600040101010101" charset="-122"/>
              </a:rPr>
              <a:t> A </a:t>
            </a:r>
            <a:r>
              <a:rPr lang="zh-CN" altLang="en-US" sz="2800">
                <a:latin typeface="华文宋体" panose="02010600040101010101" charset="-122"/>
                <a:ea typeface="华文宋体" panose="02010600040101010101" charset="-122"/>
                <a:cs typeface="华文宋体" panose="02010600040101010101" charset="-122"/>
              </a:rPr>
              <a:t>转账</a:t>
            </a:r>
            <a:endParaRPr lang="zh-CN" altLang="en-US" sz="2800">
              <a:latin typeface="华文宋体" panose="02010600040101010101" charset="-122"/>
              <a:ea typeface="华文宋体" panose="02010600040101010101" charset="-122"/>
              <a:cs typeface="华文宋体" panose="02010600040101010101" charset="-122"/>
            </a:endParaRPr>
          </a:p>
          <a:p>
            <a:r>
              <a:rPr lang="en-US" altLang="zh-CN" sz="2800" b="1">
                <a:latin typeface="华文宋体" panose="02010600040101010101" charset="-122"/>
                <a:ea typeface="华文宋体" panose="02010600040101010101" charset="-122"/>
                <a:cs typeface="华文宋体" panose="02010600040101010101" charset="-122"/>
              </a:rPr>
              <a:t>tx2</a:t>
            </a:r>
            <a:r>
              <a:rPr lang="zh-CN" altLang="en-US" sz="2800" b="1">
                <a:latin typeface="华文宋体" panose="02010600040101010101" charset="-122"/>
                <a:ea typeface="华文宋体" panose="02010600040101010101" charset="-122"/>
                <a:cs typeface="华文宋体" panose="02010600040101010101" charset="-122"/>
              </a:rPr>
              <a:t>：</a:t>
            </a:r>
            <a:r>
              <a:rPr lang="zh-CN" altLang="en-US" sz="2800">
                <a:latin typeface="华文宋体" panose="02010600040101010101" charset="-122"/>
                <a:ea typeface="华文宋体" panose="02010600040101010101" charset="-122"/>
                <a:cs typeface="华文宋体" panose="02010600040101010101" charset="-122"/>
              </a:rPr>
              <a:t>用户</a:t>
            </a:r>
            <a:r>
              <a:rPr lang="en-US" altLang="zh-CN" sz="2800">
                <a:latin typeface="华文宋体" panose="02010600040101010101" charset="-122"/>
                <a:ea typeface="华文宋体" panose="02010600040101010101" charset="-122"/>
                <a:cs typeface="华文宋体" panose="02010600040101010101" charset="-122"/>
              </a:rPr>
              <a:t> C </a:t>
            </a:r>
            <a:r>
              <a:rPr lang="zh-CN" altLang="en-US" sz="2800">
                <a:latin typeface="华文宋体" panose="02010600040101010101" charset="-122"/>
                <a:ea typeface="华文宋体" panose="02010600040101010101" charset="-122"/>
                <a:cs typeface="华文宋体" panose="02010600040101010101" charset="-122"/>
              </a:rPr>
              <a:t>向用户</a:t>
            </a:r>
            <a:r>
              <a:rPr lang="en-US" altLang="zh-CN" sz="2800">
                <a:latin typeface="华文宋体" panose="02010600040101010101" charset="-122"/>
                <a:ea typeface="华文宋体" panose="02010600040101010101" charset="-122"/>
                <a:cs typeface="华文宋体" panose="02010600040101010101" charset="-122"/>
              </a:rPr>
              <a:t> D </a:t>
            </a:r>
            <a:r>
              <a:rPr lang="zh-CN" altLang="en-US" sz="2800">
                <a:latin typeface="华文宋体" panose="02010600040101010101" charset="-122"/>
                <a:ea typeface="华文宋体" panose="02010600040101010101" charset="-122"/>
                <a:cs typeface="华文宋体" panose="02010600040101010101" charset="-122"/>
              </a:rPr>
              <a:t>转账</a:t>
            </a:r>
            <a:endParaRPr lang="en-US" altLang="zh-CN" sz="2800" b="1">
              <a:latin typeface="华文宋体" panose="02010600040101010101" charset="-122"/>
              <a:ea typeface="华文宋体" panose="02010600040101010101" charset="-122"/>
              <a:cs typeface="华文宋体" panose="02010600040101010101" charset="-122"/>
            </a:endParaRPr>
          </a:p>
          <a:p>
            <a:r>
              <a:rPr lang="en-US" altLang="zh-CN" sz="2800" b="1">
                <a:latin typeface="华文宋体" panose="02010600040101010101" charset="-122"/>
                <a:ea typeface="华文宋体" panose="02010600040101010101" charset="-122"/>
                <a:cs typeface="华文宋体" panose="02010600040101010101" charset="-122"/>
              </a:rPr>
              <a:t>tx3</a:t>
            </a:r>
            <a:r>
              <a:rPr lang="zh-CN" altLang="en-US" sz="2800" b="1">
                <a:latin typeface="华文宋体" panose="02010600040101010101" charset="-122"/>
                <a:ea typeface="华文宋体" panose="02010600040101010101" charset="-122"/>
                <a:cs typeface="华文宋体" panose="02010600040101010101" charset="-122"/>
              </a:rPr>
              <a:t>：</a:t>
            </a:r>
            <a:r>
              <a:rPr lang="zh-CN" altLang="en-US" sz="2800">
                <a:latin typeface="华文宋体" panose="02010600040101010101" charset="-122"/>
                <a:ea typeface="华文宋体" panose="02010600040101010101" charset="-122"/>
                <a:cs typeface="华文宋体" panose="02010600040101010101" charset="-122"/>
              </a:rPr>
              <a:t>用户</a:t>
            </a:r>
            <a:r>
              <a:rPr lang="en-US" altLang="zh-CN" sz="2800">
                <a:latin typeface="华文宋体" panose="02010600040101010101" charset="-122"/>
                <a:ea typeface="华文宋体" panose="02010600040101010101" charset="-122"/>
                <a:cs typeface="华文宋体" panose="02010600040101010101" charset="-122"/>
              </a:rPr>
              <a:t> A </a:t>
            </a:r>
            <a:r>
              <a:rPr lang="zh-CN" altLang="en-US" sz="2800">
                <a:latin typeface="华文宋体" panose="02010600040101010101" charset="-122"/>
                <a:ea typeface="华文宋体" panose="02010600040101010101" charset="-122"/>
                <a:cs typeface="华文宋体" panose="02010600040101010101" charset="-122"/>
              </a:rPr>
              <a:t>向用户</a:t>
            </a:r>
            <a:r>
              <a:rPr lang="en-US" altLang="zh-CN" sz="2800">
                <a:latin typeface="华文宋体" panose="02010600040101010101" charset="-122"/>
                <a:ea typeface="华文宋体" panose="02010600040101010101" charset="-122"/>
                <a:cs typeface="华文宋体" panose="02010600040101010101" charset="-122"/>
              </a:rPr>
              <a:t> C </a:t>
            </a:r>
            <a:r>
              <a:rPr lang="zh-CN" altLang="en-US" sz="2800">
                <a:latin typeface="华文宋体" panose="02010600040101010101" charset="-122"/>
                <a:ea typeface="华文宋体" panose="02010600040101010101" charset="-122"/>
                <a:cs typeface="华文宋体" panose="02010600040101010101" charset="-122"/>
              </a:rPr>
              <a:t>转账</a:t>
            </a:r>
            <a:endParaRPr lang="en-US" altLang="zh-CN" sz="2800" b="1">
              <a:latin typeface="华文宋体" panose="02010600040101010101" charset="-122"/>
              <a:ea typeface="华文宋体" panose="02010600040101010101" charset="-122"/>
              <a:cs typeface="华文宋体" panose="02010600040101010101" charset="-122"/>
            </a:endParaRPr>
          </a:p>
          <a:p>
            <a:r>
              <a:rPr lang="en-US" altLang="zh-CN" sz="2800" b="1">
                <a:latin typeface="华文宋体" panose="02010600040101010101" charset="-122"/>
                <a:ea typeface="华文宋体" panose="02010600040101010101" charset="-122"/>
                <a:cs typeface="华文宋体" panose="02010600040101010101" charset="-122"/>
              </a:rPr>
              <a:t>tx4</a:t>
            </a:r>
            <a:r>
              <a:rPr lang="zh-CN" altLang="en-US" sz="2800" b="1">
                <a:latin typeface="华文宋体" panose="02010600040101010101" charset="-122"/>
                <a:ea typeface="华文宋体" panose="02010600040101010101" charset="-122"/>
                <a:cs typeface="华文宋体" panose="02010600040101010101" charset="-122"/>
              </a:rPr>
              <a:t>：</a:t>
            </a:r>
            <a:r>
              <a:rPr lang="zh-CN" altLang="en-US" sz="2800">
                <a:latin typeface="华文宋体" panose="02010600040101010101" charset="-122"/>
                <a:ea typeface="华文宋体" panose="02010600040101010101" charset="-122"/>
                <a:cs typeface="华文宋体" panose="02010600040101010101" charset="-122"/>
              </a:rPr>
              <a:t>用户</a:t>
            </a:r>
            <a:r>
              <a:rPr lang="en-US" altLang="zh-CN" sz="2800">
                <a:latin typeface="华文宋体" panose="02010600040101010101" charset="-122"/>
                <a:ea typeface="华文宋体" panose="02010600040101010101" charset="-122"/>
                <a:cs typeface="华文宋体" panose="02010600040101010101" charset="-122"/>
              </a:rPr>
              <a:t> D </a:t>
            </a:r>
            <a:r>
              <a:rPr lang="zh-CN" altLang="en-US" sz="2800">
                <a:latin typeface="华文宋体" panose="02010600040101010101" charset="-122"/>
                <a:ea typeface="华文宋体" panose="02010600040101010101" charset="-122"/>
                <a:cs typeface="华文宋体" panose="02010600040101010101" charset="-122"/>
              </a:rPr>
              <a:t>向用户</a:t>
            </a:r>
            <a:r>
              <a:rPr lang="en-US" altLang="zh-CN" sz="2800">
                <a:latin typeface="华文宋体" panose="02010600040101010101" charset="-122"/>
                <a:ea typeface="华文宋体" panose="02010600040101010101" charset="-122"/>
                <a:cs typeface="华文宋体" panose="02010600040101010101" charset="-122"/>
              </a:rPr>
              <a:t> A </a:t>
            </a:r>
            <a:r>
              <a:rPr lang="zh-CN" altLang="en-US" sz="2800">
                <a:latin typeface="华文宋体" panose="02010600040101010101" charset="-122"/>
                <a:ea typeface="华文宋体" panose="02010600040101010101" charset="-122"/>
                <a:cs typeface="华文宋体" panose="02010600040101010101" charset="-122"/>
              </a:rPr>
              <a:t>转账</a:t>
            </a:r>
            <a:endParaRPr lang="zh-CN" altLang="en-US" sz="2800">
              <a:latin typeface="华文宋体" panose="02010600040101010101" charset="-122"/>
              <a:ea typeface="华文宋体" panose="02010600040101010101" charset="-122"/>
              <a:cs typeface="华文宋体" panose="02010600040101010101" charset="-122"/>
            </a:endParaRPr>
          </a:p>
        </p:txBody>
      </p:sp>
      <p:sp>
        <p:nvSpPr>
          <p:cNvPr id="18" name="矩形 17"/>
          <p:cNvSpPr/>
          <p:nvPr/>
        </p:nvSpPr>
        <p:spPr>
          <a:xfrm>
            <a:off x="8910955" y="1602740"/>
            <a:ext cx="661670" cy="403860"/>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tx 1</a:t>
            </a:r>
            <a:endParaRPr lang="en-US" altLang="zh-CN" b="1">
              <a:solidFill>
                <a:schemeClr val="tx1"/>
              </a:solidFill>
            </a:endParaRPr>
          </a:p>
        </p:txBody>
      </p:sp>
      <p:sp>
        <p:nvSpPr>
          <p:cNvPr id="19" name="矩形 18"/>
          <p:cNvSpPr/>
          <p:nvPr/>
        </p:nvSpPr>
        <p:spPr>
          <a:xfrm>
            <a:off x="9947275" y="1602740"/>
            <a:ext cx="661670" cy="403860"/>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tx 2</a:t>
            </a:r>
            <a:endParaRPr lang="en-US" altLang="zh-CN" b="1">
              <a:solidFill>
                <a:schemeClr val="tx1"/>
              </a:solidFill>
            </a:endParaRPr>
          </a:p>
        </p:txBody>
      </p:sp>
      <p:sp>
        <p:nvSpPr>
          <p:cNvPr id="20" name="矩形 19"/>
          <p:cNvSpPr/>
          <p:nvPr/>
        </p:nvSpPr>
        <p:spPr>
          <a:xfrm>
            <a:off x="8910955" y="2433955"/>
            <a:ext cx="661670" cy="403860"/>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tx 3</a:t>
            </a:r>
            <a:endParaRPr lang="en-US" altLang="zh-CN" b="1">
              <a:solidFill>
                <a:schemeClr val="tx1"/>
              </a:solidFill>
            </a:endParaRPr>
          </a:p>
        </p:txBody>
      </p:sp>
      <p:sp>
        <p:nvSpPr>
          <p:cNvPr id="21" name="矩形 20"/>
          <p:cNvSpPr/>
          <p:nvPr/>
        </p:nvSpPr>
        <p:spPr>
          <a:xfrm>
            <a:off x="8910955" y="3265170"/>
            <a:ext cx="661670" cy="403860"/>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tx 4</a:t>
            </a:r>
            <a:endParaRPr lang="en-US" altLang="zh-CN" b="1">
              <a:solidFill>
                <a:schemeClr val="tx1"/>
              </a:solidFill>
            </a:endParaRPr>
          </a:p>
        </p:txBody>
      </p:sp>
      <p:cxnSp>
        <p:nvCxnSpPr>
          <p:cNvPr id="23" name="直接箭头连接符 22"/>
          <p:cNvCxnSpPr>
            <a:stCxn id="20" idx="0"/>
            <a:endCxn id="18" idx="2"/>
          </p:cNvCxnSpPr>
          <p:nvPr/>
        </p:nvCxnSpPr>
        <p:spPr>
          <a:xfrm flipV="1">
            <a:off x="9241790" y="2006600"/>
            <a:ext cx="0" cy="427355"/>
          </a:xfrm>
          <a:prstGeom prst="straightConnector1">
            <a:avLst/>
          </a:prstGeom>
          <a:solidFill>
            <a:schemeClr val="bg2"/>
          </a:solidFill>
          <a:ln>
            <a:tailEnd type="arrow"/>
          </a:ln>
        </p:spPr>
        <p:style>
          <a:lnRef idx="2">
            <a:schemeClr val="accent1"/>
          </a:lnRef>
          <a:fillRef idx="0">
            <a:srgbClr val="FFFFFF"/>
          </a:fillRef>
          <a:effectRef idx="0">
            <a:srgbClr val="FFFFFF"/>
          </a:effectRef>
          <a:fontRef idx="minor">
            <a:schemeClr val="tx1"/>
          </a:fontRef>
        </p:style>
      </p:cxnSp>
      <p:cxnSp>
        <p:nvCxnSpPr>
          <p:cNvPr id="24" name="直接箭头连接符 23"/>
          <p:cNvCxnSpPr>
            <a:stCxn id="20" idx="0"/>
            <a:endCxn id="19" idx="2"/>
          </p:cNvCxnSpPr>
          <p:nvPr/>
        </p:nvCxnSpPr>
        <p:spPr>
          <a:xfrm flipV="1">
            <a:off x="9241790" y="2006600"/>
            <a:ext cx="1036320" cy="427355"/>
          </a:xfrm>
          <a:prstGeom prst="straightConnector1">
            <a:avLst/>
          </a:prstGeom>
          <a:solidFill>
            <a:schemeClr val="bg2"/>
          </a:solidFill>
          <a:ln>
            <a:tailEnd type="arrow"/>
          </a:ln>
        </p:spPr>
        <p:style>
          <a:lnRef idx="2">
            <a:schemeClr val="accent1"/>
          </a:lnRef>
          <a:fillRef idx="0">
            <a:srgbClr val="FFFFFF"/>
          </a:fillRef>
          <a:effectRef idx="0">
            <a:srgbClr val="FFFFFF"/>
          </a:effectRef>
          <a:fontRef idx="minor">
            <a:schemeClr val="tx1"/>
          </a:fontRef>
        </p:style>
      </p:cxnSp>
      <p:cxnSp>
        <p:nvCxnSpPr>
          <p:cNvPr id="25" name="直接箭头连接符 24"/>
          <p:cNvCxnSpPr>
            <a:stCxn id="21" idx="0"/>
            <a:endCxn id="20" idx="2"/>
          </p:cNvCxnSpPr>
          <p:nvPr/>
        </p:nvCxnSpPr>
        <p:spPr>
          <a:xfrm flipV="1">
            <a:off x="9241790" y="2837815"/>
            <a:ext cx="0" cy="427355"/>
          </a:xfrm>
          <a:prstGeom prst="straightConnector1">
            <a:avLst/>
          </a:prstGeom>
          <a:solidFill>
            <a:schemeClr val="bg2"/>
          </a:solidFill>
          <a:ln>
            <a:tailEnd type="arrow"/>
          </a:ln>
        </p:spPr>
        <p:style>
          <a:lnRef idx="2">
            <a:schemeClr val="accent1"/>
          </a:lnRef>
          <a:fillRef idx="0">
            <a:srgbClr val="FFFFFF"/>
          </a:fillRef>
          <a:effectRef idx="0">
            <a:srgbClr val="FFFFFF"/>
          </a:effectRef>
          <a:fontRef idx="minor">
            <a:schemeClr val="tx1"/>
          </a:fontRef>
        </p:style>
      </p:cxnSp>
      <p:cxnSp>
        <p:nvCxnSpPr>
          <p:cNvPr id="26" name="直接箭头连接符 25"/>
          <p:cNvCxnSpPr>
            <a:stCxn id="21" idx="0"/>
            <a:endCxn id="19" idx="2"/>
          </p:cNvCxnSpPr>
          <p:nvPr/>
        </p:nvCxnSpPr>
        <p:spPr>
          <a:xfrm flipV="1">
            <a:off x="9241790" y="2006600"/>
            <a:ext cx="1036320" cy="1258570"/>
          </a:xfrm>
          <a:prstGeom prst="straightConnector1">
            <a:avLst/>
          </a:prstGeom>
          <a:solidFill>
            <a:schemeClr val="bg2"/>
          </a:solidFill>
          <a:ln>
            <a:tailEnd type="arrow"/>
          </a:ln>
        </p:spPr>
        <p:style>
          <a:lnRef idx="2">
            <a:schemeClr val="accent1"/>
          </a:lnRef>
          <a:fillRef idx="0">
            <a:srgbClr val="FFFFFF"/>
          </a:fillRef>
          <a:effectRef idx="0">
            <a:srgbClr val="FFFFFF"/>
          </a:effectRef>
          <a:fontRef idx="minor">
            <a:schemeClr val="tx1"/>
          </a:fontRef>
        </p:style>
      </p:cxnSp>
      <p:sp>
        <p:nvSpPr>
          <p:cNvPr id="28" name="矩形 27"/>
          <p:cNvSpPr/>
          <p:nvPr/>
        </p:nvSpPr>
        <p:spPr>
          <a:xfrm>
            <a:off x="2673985" y="1371600"/>
            <a:ext cx="856615" cy="41084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A</a:t>
            </a:r>
            <a:endParaRPr lang="en-US" altLang="zh-CN" b="1">
              <a:solidFill>
                <a:schemeClr val="tx1"/>
              </a:solidFill>
            </a:endParaRPr>
          </a:p>
        </p:txBody>
      </p:sp>
      <p:sp>
        <p:nvSpPr>
          <p:cNvPr id="30" name="矩形 29"/>
          <p:cNvSpPr/>
          <p:nvPr/>
        </p:nvSpPr>
        <p:spPr>
          <a:xfrm>
            <a:off x="3530600" y="1371600"/>
            <a:ext cx="856615" cy="41084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B</a:t>
            </a:r>
            <a:endParaRPr lang="en-US" altLang="zh-CN" b="1">
              <a:solidFill>
                <a:schemeClr val="tx1"/>
              </a:solidFill>
            </a:endParaRPr>
          </a:p>
        </p:txBody>
      </p:sp>
      <p:sp>
        <p:nvSpPr>
          <p:cNvPr id="31" name="矩形 30"/>
          <p:cNvSpPr/>
          <p:nvPr/>
        </p:nvSpPr>
        <p:spPr>
          <a:xfrm>
            <a:off x="4387215" y="1371600"/>
            <a:ext cx="856615" cy="41084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C</a:t>
            </a:r>
            <a:endParaRPr lang="en-US" altLang="zh-CN" b="1">
              <a:solidFill>
                <a:schemeClr val="tx1"/>
              </a:solidFill>
            </a:endParaRPr>
          </a:p>
        </p:txBody>
      </p:sp>
      <p:sp>
        <p:nvSpPr>
          <p:cNvPr id="32" name="矩形 31"/>
          <p:cNvSpPr/>
          <p:nvPr/>
        </p:nvSpPr>
        <p:spPr>
          <a:xfrm>
            <a:off x="5243830" y="1371600"/>
            <a:ext cx="856615" cy="41084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b="1">
                <a:solidFill>
                  <a:schemeClr val="tx1"/>
                </a:solidFill>
              </a:rPr>
              <a:t>D</a:t>
            </a:r>
            <a:endParaRPr lang="en-US" altLang="zh-CN" b="1">
              <a:solidFill>
                <a:schemeClr val="tx1"/>
              </a:solidFill>
            </a:endParaRPr>
          </a:p>
        </p:txBody>
      </p:sp>
      <p:sp>
        <p:nvSpPr>
          <p:cNvPr id="37" name="矩形 36"/>
          <p:cNvSpPr/>
          <p:nvPr/>
        </p:nvSpPr>
        <p:spPr>
          <a:xfrm>
            <a:off x="2673985" y="1909445"/>
            <a:ext cx="856615" cy="33845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tx 1</a:t>
            </a:r>
            <a:endParaRPr lang="en-US" altLang="zh-CN">
              <a:solidFill>
                <a:schemeClr val="tx1"/>
              </a:solidFill>
            </a:endParaRPr>
          </a:p>
        </p:txBody>
      </p:sp>
      <p:sp>
        <p:nvSpPr>
          <p:cNvPr id="38" name="矩形 37"/>
          <p:cNvSpPr/>
          <p:nvPr/>
        </p:nvSpPr>
        <p:spPr>
          <a:xfrm>
            <a:off x="4387215" y="2374900"/>
            <a:ext cx="856615" cy="33845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tx 2</a:t>
            </a:r>
            <a:endParaRPr lang="en-US" altLang="zh-CN">
              <a:solidFill>
                <a:schemeClr val="tx1"/>
              </a:solidFill>
            </a:endParaRPr>
          </a:p>
        </p:txBody>
      </p:sp>
      <p:sp>
        <p:nvSpPr>
          <p:cNvPr id="39" name="矩形 38"/>
          <p:cNvSpPr/>
          <p:nvPr/>
        </p:nvSpPr>
        <p:spPr>
          <a:xfrm>
            <a:off x="2673985" y="2840355"/>
            <a:ext cx="856615" cy="33845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tx 3</a:t>
            </a:r>
            <a:endParaRPr lang="en-US" altLang="zh-CN">
              <a:solidFill>
                <a:schemeClr val="tx1"/>
              </a:solidFill>
            </a:endParaRPr>
          </a:p>
        </p:txBody>
      </p:sp>
      <p:sp>
        <p:nvSpPr>
          <p:cNvPr id="40" name="矩形 39"/>
          <p:cNvSpPr/>
          <p:nvPr/>
        </p:nvSpPr>
        <p:spPr>
          <a:xfrm>
            <a:off x="2673985" y="3305810"/>
            <a:ext cx="856615" cy="33845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tx 4</a:t>
            </a:r>
            <a:endParaRPr lang="en-US" altLang="zh-CN">
              <a:solidFill>
                <a:schemeClr val="tx1"/>
              </a:solidFill>
            </a:endParaRPr>
          </a:p>
        </p:txBody>
      </p:sp>
      <p:sp>
        <p:nvSpPr>
          <p:cNvPr id="41" name="矩形 40"/>
          <p:cNvSpPr/>
          <p:nvPr/>
        </p:nvSpPr>
        <p:spPr>
          <a:xfrm>
            <a:off x="3530600" y="1909445"/>
            <a:ext cx="856615" cy="33845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tx 1</a:t>
            </a:r>
            <a:endParaRPr lang="en-US" altLang="zh-CN">
              <a:solidFill>
                <a:schemeClr val="tx1"/>
              </a:solidFill>
            </a:endParaRPr>
          </a:p>
        </p:txBody>
      </p:sp>
      <p:sp>
        <p:nvSpPr>
          <p:cNvPr id="42" name="矩形 41"/>
          <p:cNvSpPr/>
          <p:nvPr/>
        </p:nvSpPr>
        <p:spPr>
          <a:xfrm>
            <a:off x="5243830" y="2374900"/>
            <a:ext cx="856615" cy="33845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tx 2</a:t>
            </a:r>
            <a:endParaRPr lang="en-US" altLang="zh-CN">
              <a:solidFill>
                <a:schemeClr val="tx1"/>
              </a:solidFill>
            </a:endParaRPr>
          </a:p>
        </p:txBody>
      </p:sp>
      <p:sp>
        <p:nvSpPr>
          <p:cNvPr id="43" name="矩形 42"/>
          <p:cNvSpPr/>
          <p:nvPr/>
        </p:nvSpPr>
        <p:spPr>
          <a:xfrm>
            <a:off x="4387215" y="2840355"/>
            <a:ext cx="856615" cy="33845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tx 3</a:t>
            </a:r>
            <a:endParaRPr lang="en-US" altLang="zh-CN">
              <a:solidFill>
                <a:schemeClr val="tx1"/>
              </a:solidFill>
            </a:endParaRPr>
          </a:p>
        </p:txBody>
      </p:sp>
      <p:sp>
        <p:nvSpPr>
          <p:cNvPr id="44" name="矩形 43"/>
          <p:cNvSpPr/>
          <p:nvPr/>
        </p:nvSpPr>
        <p:spPr>
          <a:xfrm>
            <a:off x="5243830" y="3305810"/>
            <a:ext cx="856615" cy="33845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tx 4</a:t>
            </a:r>
            <a:endParaRPr lang="en-US" altLang="zh-CN">
              <a:solidFill>
                <a:schemeClr val="tx1"/>
              </a:solidFill>
            </a:endParaRPr>
          </a:p>
        </p:txBody>
      </p:sp>
      <p:sp>
        <p:nvSpPr>
          <p:cNvPr id="45" name="右箭头 44"/>
          <p:cNvSpPr/>
          <p:nvPr/>
        </p:nvSpPr>
        <p:spPr>
          <a:xfrm>
            <a:off x="7087235" y="2302510"/>
            <a:ext cx="979170" cy="485775"/>
          </a:xfrm>
          <a:prstGeom prst="rightArrow">
            <a:avLst/>
          </a:prstGeom>
          <a:solidFill>
            <a:srgbClr val="00B0F0"/>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7" name="文本框 46"/>
          <p:cNvSpPr txBox="1"/>
          <p:nvPr/>
        </p:nvSpPr>
        <p:spPr>
          <a:xfrm>
            <a:off x="188595" y="1909445"/>
            <a:ext cx="1697355" cy="338455"/>
          </a:xfrm>
          <a:prstGeom prst="rect">
            <a:avLst/>
          </a:prstGeom>
          <a:noFill/>
        </p:spPr>
        <p:txBody>
          <a:bodyPr wrap="square" rtlCol="0">
            <a:noAutofit/>
          </a:bodyPr>
          <a:p>
            <a:pPr>
              <a:lnSpc>
                <a:spcPct val="90000"/>
              </a:lnSpc>
            </a:pPr>
            <a:r>
              <a:rPr lang="en-US" altLang="zh-CN" sz="2000" b="1"/>
              <a:t>tx1</a:t>
            </a:r>
            <a:r>
              <a:rPr lang="zh-CN" altLang="en-US" sz="2000" b="1"/>
              <a:t>：</a:t>
            </a:r>
            <a:r>
              <a:rPr lang="en-US" altLang="zh-CN" sz="2000" b="1"/>
              <a:t>B -&gt; A</a:t>
            </a:r>
            <a:endParaRPr lang="en-US" altLang="zh-CN" sz="2000" b="1"/>
          </a:p>
        </p:txBody>
      </p:sp>
      <p:sp>
        <p:nvSpPr>
          <p:cNvPr id="48" name="文本框 47"/>
          <p:cNvSpPr txBox="1"/>
          <p:nvPr/>
        </p:nvSpPr>
        <p:spPr>
          <a:xfrm>
            <a:off x="188595" y="2374900"/>
            <a:ext cx="1697355" cy="324485"/>
          </a:xfrm>
          <a:prstGeom prst="rect">
            <a:avLst/>
          </a:prstGeom>
          <a:noFill/>
        </p:spPr>
        <p:txBody>
          <a:bodyPr wrap="square" rtlCol="0">
            <a:noAutofit/>
          </a:bodyPr>
          <a:p>
            <a:pPr>
              <a:lnSpc>
                <a:spcPct val="90000"/>
              </a:lnSpc>
            </a:pPr>
            <a:r>
              <a:rPr lang="en-US" altLang="zh-CN" sz="2000" b="1"/>
              <a:t>tx2</a:t>
            </a:r>
            <a:r>
              <a:rPr lang="zh-CN" altLang="en-US" sz="2000" b="1"/>
              <a:t>：</a:t>
            </a:r>
            <a:r>
              <a:rPr lang="en-US" altLang="zh-CN" sz="2000" b="1"/>
              <a:t>C</a:t>
            </a:r>
            <a:r>
              <a:rPr lang="en-US" altLang="zh-CN" sz="2000" b="1"/>
              <a:t> -&gt; D</a:t>
            </a:r>
            <a:endParaRPr lang="en-US" altLang="zh-CN" sz="2000" b="1"/>
          </a:p>
        </p:txBody>
      </p:sp>
      <p:sp>
        <p:nvSpPr>
          <p:cNvPr id="49" name="文本框 48"/>
          <p:cNvSpPr txBox="1"/>
          <p:nvPr/>
        </p:nvSpPr>
        <p:spPr>
          <a:xfrm>
            <a:off x="188595" y="2826385"/>
            <a:ext cx="1697355" cy="355600"/>
          </a:xfrm>
          <a:prstGeom prst="rect">
            <a:avLst/>
          </a:prstGeom>
          <a:noFill/>
        </p:spPr>
        <p:txBody>
          <a:bodyPr wrap="square" rtlCol="0">
            <a:noAutofit/>
          </a:bodyPr>
          <a:p>
            <a:pPr>
              <a:lnSpc>
                <a:spcPct val="90000"/>
              </a:lnSpc>
            </a:pPr>
            <a:r>
              <a:rPr lang="en-US" altLang="zh-CN" sz="2000" b="1"/>
              <a:t>tx3</a:t>
            </a:r>
            <a:r>
              <a:rPr lang="zh-CN" altLang="en-US" sz="2000" b="1"/>
              <a:t>：</a:t>
            </a:r>
            <a:r>
              <a:rPr lang="en-US" altLang="zh-CN" sz="2000" b="1"/>
              <a:t>A</a:t>
            </a:r>
            <a:r>
              <a:rPr lang="en-US" altLang="zh-CN" sz="2000" b="1"/>
              <a:t> -&gt; C</a:t>
            </a:r>
            <a:endParaRPr lang="en-US" altLang="zh-CN" sz="2000" b="1"/>
          </a:p>
        </p:txBody>
      </p:sp>
      <p:sp>
        <p:nvSpPr>
          <p:cNvPr id="50" name="文本框 49"/>
          <p:cNvSpPr txBox="1"/>
          <p:nvPr/>
        </p:nvSpPr>
        <p:spPr>
          <a:xfrm>
            <a:off x="188595" y="3308985"/>
            <a:ext cx="1697355" cy="327660"/>
          </a:xfrm>
          <a:prstGeom prst="rect">
            <a:avLst/>
          </a:prstGeom>
          <a:noFill/>
        </p:spPr>
        <p:txBody>
          <a:bodyPr wrap="square" rtlCol="0">
            <a:noAutofit/>
          </a:bodyPr>
          <a:p>
            <a:pPr>
              <a:lnSpc>
                <a:spcPct val="90000"/>
              </a:lnSpc>
            </a:pPr>
            <a:r>
              <a:rPr lang="en-US" altLang="zh-CN" sz="2000" b="1"/>
              <a:t>tx4</a:t>
            </a:r>
            <a:r>
              <a:rPr lang="zh-CN" altLang="en-US" sz="2000" b="1"/>
              <a:t>：</a:t>
            </a:r>
            <a:r>
              <a:rPr lang="en-US" altLang="zh-CN" sz="2000" b="1"/>
              <a:t>D</a:t>
            </a:r>
            <a:r>
              <a:rPr lang="en-US" altLang="zh-CN" sz="2000" b="1"/>
              <a:t> -&gt; A</a:t>
            </a:r>
            <a:endParaRPr lang="en-US" altLang="zh-CN" sz="2000" b="1"/>
          </a:p>
        </p:txBody>
      </p:sp>
      <p:sp>
        <p:nvSpPr>
          <p:cNvPr id="51" name="文本框 50"/>
          <p:cNvSpPr txBox="1"/>
          <p:nvPr/>
        </p:nvSpPr>
        <p:spPr>
          <a:xfrm>
            <a:off x="10881995" y="1602740"/>
            <a:ext cx="1105535" cy="404495"/>
          </a:xfrm>
          <a:prstGeom prst="rect">
            <a:avLst/>
          </a:prstGeom>
          <a:noFill/>
        </p:spPr>
        <p:txBody>
          <a:bodyPr wrap="square" rtlCol="0">
            <a:noAutofit/>
          </a:bodyPr>
          <a:p>
            <a:r>
              <a:rPr lang="en-US" altLang="zh-CN" sz="2000" b="1"/>
              <a:t>Layer 0</a:t>
            </a:r>
            <a:endParaRPr lang="en-US" altLang="zh-CN" sz="2000" b="1"/>
          </a:p>
        </p:txBody>
      </p:sp>
      <p:sp>
        <p:nvSpPr>
          <p:cNvPr id="52" name="文本框 51"/>
          <p:cNvSpPr txBox="1"/>
          <p:nvPr/>
        </p:nvSpPr>
        <p:spPr>
          <a:xfrm>
            <a:off x="10881995" y="2435860"/>
            <a:ext cx="1105535" cy="404495"/>
          </a:xfrm>
          <a:prstGeom prst="rect">
            <a:avLst/>
          </a:prstGeom>
          <a:noFill/>
        </p:spPr>
        <p:txBody>
          <a:bodyPr wrap="square" rtlCol="0">
            <a:noAutofit/>
          </a:bodyPr>
          <a:p>
            <a:r>
              <a:rPr lang="en-US" altLang="zh-CN" sz="2000" b="1"/>
              <a:t>Layer 1</a:t>
            </a:r>
            <a:endParaRPr lang="en-US" altLang="zh-CN" sz="2000" b="1"/>
          </a:p>
        </p:txBody>
      </p:sp>
      <p:sp>
        <p:nvSpPr>
          <p:cNvPr id="53" name="文本框 52"/>
          <p:cNvSpPr txBox="1"/>
          <p:nvPr/>
        </p:nvSpPr>
        <p:spPr>
          <a:xfrm>
            <a:off x="10882630" y="3268980"/>
            <a:ext cx="1104900" cy="404495"/>
          </a:xfrm>
          <a:prstGeom prst="rect">
            <a:avLst/>
          </a:prstGeom>
          <a:noFill/>
        </p:spPr>
        <p:txBody>
          <a:bodyPr wrap="square" rtlCol="0">
            <a:noAutofit/>
          </a:bodyPr>
          <a:p>
            <a:r>
              <a:rPr lang="en-US" altLang="zh-CN" sz="2000" b="1"/>
              <a:t>Layer 2</a:t>
            </a:r>
            <a:endParaRPr lang="en-US" altLang="zh-CN" sz="2000" b="1"/>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8" presetClass="entr" presetSubtype="16" fill="hold" grpId="0" nodeType="afterEffect">
                                  <p:stCondLst>
                                    <p:cond delay="0"/>
                                  </p:stCondLst>
                                  <p:childTnLst>
                                    <p:set>
                                      <p:cBhvr>
                                        <p:cTn id="11" dur="500" fill="hold">
                                          <p:stCondLst>
                                            <p:cond delay="0"/>
                                          </p:stCondLst>
                                        </p:cTn>
                                        <p:tgtEl>
                                          <p:spTgt spid="41"/>
                                        </p:tgtEl>
                                        <p:attrNameLst>
                                          <p:attrName>style.visibility</p:attrName>
                                        </p:attrNameLst>
                                      </p:cBhvr>
                                      <p:to>
                                        <p:strVal val="visible"/>
                                      </p:to>
                                    </p:set>
                                    <p:animEffect transition="in" filter="diamond(in)">
                                      <p:cBhvr>
                                        <p:cTn id="12" dur="500"/>
                                        <p:tgtEl>
                                          <p:spTgt spid="41"/>
                                        </p:tgtEl>
                                      </p:cBhvr>
                                    </p:animEffect>
                                  </p:childTnLst>
                                </p:cTn>
                              </p:par>
                              <p:par>
                                <p:cTn id="13" presetID="8" presetClass="entr" presetSubtype="16" fill="hold" grpId="0" nodeType="withEffect">
                                  <p:stCondLst>
                                    <p:cond delay="0"/>
                                  </p:stCondLst>
                                  <p:childTnLst>
                                    <p:set>
                                      <p:cBhvr>
                                        <p:cTn id="14" dur="500" fill="hold">
                                          <p:stCondLst>
                                            <p:cond delay="0"/>
                                          </p:stCondLst>
                                        </p:cTn>
                                        <p:tgtEl>
                                          <p:spTgt spid="30"/>
                                        </p:tgtEl>
                                        <p:attrNameLst>
                                          <p:attrName>style.visibility</p:attrName>
                                        </p:attrNameLst>
                                      </p:cBhvr>
                                      <p:to>
                                        <p:strVal val="visible"/>
                                      </p:to>
                                    </p:set>
                                    <p:animEffect transition="in" filter="diamond(in)">
                                      <p:cBhvr>
                                        <p:cTn id="15" dur="500"/>
                                        <p:tgtEl>
                                          <p:spTgt spid="30"/>
                                        </p:tgtEl>
                                      </p:cBhvr>
                                    </p:animEffect>
                                  </p:childTnLst>
                                </p:cTn>
                              </p:par>
                            </p:childTnLst>
                          </p:cTn>
                        </p:par>
                        <p:par>
                          <p:cTn id="16" fill="hold">
                            <p:stCondLst>
                              <p:cond delay="1000"/>
                            </p:stCondLst>
                            <p:childTnLst>
                              <p:par>
                                <p:cTn id="17" presetID="8" presetClass="entr" presetSubtype="16" fill="hold" grpId="0" nodeType="afterEffect">
                                  <p:stCondLst>
                                    <p:cond delay="0"/>
                                  </p:stCondLst>
                                  <p:childTnLst>
                                    <p:set>
                                      <p:cBhvr>
                                        <p:cTn id="18" dur="500" fill="hold">
                                          <p:stCondLst>
                                            <p:cond delay="0"/>
                                          </p:stCondLst>
                                        </p:cTn>
                                        <p:tgtEl>
                                          <p:spTgt spid="37"/>
                                        </p:tgtEl>
                                        <p:attrNameLst>
                                          <p:attrName>style.visibility</p:attrName>
                                        </p:attrNameLst>
                                      </p:cBhvr>
                                      <p:to>
                                        <p:strVal val="visible"/>
                                      </p:to>
                                    </p:set>
                                    <p:animEffect transition="in" filter="diamond(in)">
                                      <p:cBhvr>
                                        <p:cTn id="19" dur="500"/>
                                        <p:tgtEl>
                                          <p:spTgt spid="37"/>
                                        </p:tgtEl>
                                      </p:cBhvr>
                                    </p:animEffect>
                                  </p:childTnLst>
                                </p:cTn>
                              </p:par>
                              <p:par>
                                <p:cTn id="20" presetID="8" presetClass="entr" presetSubtype="16" fill="hold" grpId="0" nodeType="withEffect">
                                  <p:stCondLst>
                                    <p:cond delay="0"/>
                                  </p:stCondLst>
                                  <p:childTnLst>
                                    <p:set>
                                      <p:cBhvr>
                                        <p:cTn id="21" dur="500" fill="hold">
                                          <p:stCondLst>
                                            <p:cond delay="0"/>
                                          </p:stCondLst>
                                        </p:cTn>
                                        <p:tgtEl>
                                          <p:spTgt spid="28"/>
                                        </p:tgtEl>
                                        <p:attrNameLst>
                                          <p:attrName>style.visibility</p:attrName>
                                        </p:attrNameLst>
                                      </p:cBhvr>
                                      <p:to>
                                        <p:strVal val="visible"/>
                                      </p:to>
                                    </p:set>
                                    <p:animEffect transition="in" filter="diamond(in)">
                                      <p:cBhvr>
                                        <p:cTn id="22" dur="500"/>
                                        <p:tgtEl>
                                          <p:spTgt spid="28"/>
                                        </p:tgtEl>
                                      </p:cBhvr>
                                    </p:animEffect>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0-#ppt_w/2"/>
                                          </p:val>
                                        </p:tav>
                                        <p:tav tm="100000">
                                          <p:val>
                                            <p:strVal val="#ppt_x"/>
                                          </p:val>
                                        </p:tav>
                                      </p:tavLst>
                                    </p:anim>
                                    <p:anim calcmode="lin" valueType="num">
                                      <p:cBhvr additive="base">
                                        <p:cTn id="27" dur="500" fill="hold"/>
                                        <p:tgtEl>
                                          <p:spTgt spid="48"/>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8" presetClass="entr" presetSubtype="16" fill="hold" grpId="0" nodeType="afterEffect">
                                  <p:stCondLst>
                                    <p:cond delay="0"/>
                                  </p:stCondLst>
                                  <p:childTnLst>
                                    <p:set>
                                      <p:cBhvr>
                                        <p:cTn id="30" dur="500" fill="hold">
                                          <p:stCondLst>
                                            <p:cond delay="0"/>
                                          </p:stCondLst>
                                        </p:cTn>
                                        <p:tgtEl>
                                          <p:spTgt spid="38"/>
                                        </p:tgtEl>
                                        <p:attrNameLst>
                                          <p:attrName>style.visibility</p:attrName>
                                        </p:attrNameLst>
                                      </p:cBhvr>
                                      <p:to>
                                        <p:strVal val="visible"/>
                                      </p:to>
                                    </p:set>
                                    <p:animEffect transition="in" filter="diamond(in)">
                                      <p:cBhvr>
                                        <p:cTn id="31" dur="500"/>
                                        <p:tgtEl>
                                          <p:spTgt spid="38"/>
                                        </p:tgtEl>
                                      </p:cBhvr>
                                    </p:animEffect>
                                  </p:childTnLst>
                                </p:cTn>
                              </p:par>
                              <p:par>
                                <p:cTn id="32" presetID="8" presetClass="entr" presetSubtype="16" fill="hold" grpId="0" nodeType="withEffect">
                                  <p:stCondLst>
                                    <p:cond delay="0"/>
                                  </p:stCondLst>
                                  <p:childTnLst>
                                    <p:set>
                                      <p:cBhvr>
                                        <p:cTn id="33" dur="500" fill="hold">
                                          <p:stCondLst>
                                            <p:cond delay="0"/>
                                          </p:stCondLst>
                                        </p:cTn>
                                        <p:tgtEl>
                                          <p:spTgt spid="31"/>
                                        </p:tgtEl>
                                        <p:attrNameLst>
                                          <p:attrName>style.visibility</p:attrName>
                                        </p:attrNameLst>
                                      </p:cBhvr>
                                      <p:to>
                                        <p:strVal val="visible"/>
                                      </p:to>
                                    </p:set>
                                    <p:animEffect transition="in" filter="diamond(in)">
                                      <p:cBhvr>
                                        <p:cTn id="34" dur="500"/>
                                        <p:tgtEl>
                                          <p:spTgt spid="31"/>
                                        </p:tgtEl>
                                      </p:cBhvr>
                                    </p:animEffect>
                                  </p:childTnLst>
                                </p:cTn>
                              </p:par>
                            </p:childTnLst>
                          </p:cTn>
                        </p:par>
                        <p:par>
                          <p:cTn id="35" fill="hold">
                            <p:stCondLst>
                              <p:cond delay="2500"/>
                            </p:stCondLst>
                            <p:childTnLst>
                              <p:par>
                                <p:cTn id="36" presetID="8" presetClass="entr" presetSubtype="16" fill="hold" grpId="0" nodeType="afterEffect">
                                  <p:stCondLst>
                                    <p:cond delay="0"/>
                                  </p:stCondLst>
                                  <p:childTnLst>
                                    <p:set>
                                      <p:cBhvr>
                                        <p:cTn id="37" dur="500" fill="hold">
                                          <p:stCondLst>
                                            <p:cond delay="0"/>
                                          </p:stCondLst>
                                        </p:cTn>
                                        <p:tgtEl>
                                          <p:spTgt spid="42"/>
                                        </p:tgtEl>
                                        <p:attrNameLst>
                                          <p:attrName>style.visibility</p:attrName>
                                        </p:attrNameLst>
                                      </p:cBhvr>
                                      <p:to>
                                        <p:strVal val="visible"/>
                                      </p:to>
                                    </p:set>
                                    <p:animEffect transition="in" filter="diamond(in)">
                                      <p:cBhvr>
                                        <p:cTn id="38" dur="500"/>
                                        <p:tgtEl>
                                          <p:spTgt spid="42"/>
                                        </p:tgtEl>
                                      </p:cBhvr>
                                    </p:animEffect>
                                  </p:childTnLst>
                                </p:cTn>
                              </p:par>
                              <p:par>
                                <p:cTn id="39" presetID="8" presetClass="entr" presetSubtype="16" fill="hold" grpId="0" nodeType="withEffect">
                                  <p:stCondLst>
                                    <p:cond delay="0"/>
                                  </p:stCondLst>
                                  <p:childTnLst>
                                    <p:set>
                                      <p:cBhvr>
                                        <p:cTn id="40" dur="500" fill="hold">
                                          <p:stCondLst>
                                            <p:cond delay="0"/>
                                          </p:stCondLst>
                                        </p:cTn>
                                        <p:tgtEl>
                                          <p:spTgt spid="32"/>
                                        </p:tgtEl>
                                        <p:attrNameLst>
                                          <p:attrName>style.visibility</p:attrName>
                                        </p:attrNameLst>
                                      </p:cBhvr>
                                      <p:to>
                                        <p:strVal val="visible"/>
                                      </p:to>
                                    </p:set>
                                    <p:animEffect transition="in" filter="diamond(in)">
                                      <p:cBhvr>
                                        <p:cTn id="41" dur="500"/>
                                        <p:tgtEl>
                                          <p:spTgt spid="32"/>
                                        </p:tgtEl>
                                      </p:cBhvr>
                                    </p:animEffect>
                                  </p:childTnLst>
                                </p:cTn>
                              </p:par>
                            </p:childTnLst>
                          </p:cTn>
                        </p:par>
                        <p:par>
                          <p:cTn id="42" fill="hold">
                            <p:stCondLst>
                              <p:cond delay="3000"/>
                            </p:stCondLst>
                            <p:childTnLst>
                              <p:par>
                                <p:cTn id="43" presetID="2" presetClass="entr" presetSubtype="8"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 calcmode="lin" valueType="num">
                                      <p:cBhvr additive="base">
                                        <p:cTn id="45" dur="500" fill="hold"/>
                                        <p:tgtEl>
                                          <p:spTgt spid="49"/>
                                        </p:tgtEl>
                                        <p:attrNameLst>
                                          <p:attrName>ppt_x</p:attrName>
                                        </p:attrNameLst>
                                      </p:cBhvr>
                                      <p:tavLst>
                                        <p:tav tm="0">
                                          <p:val>
                                            <p:strVal val="0-#ppt_w/2"/>
                                          </p:val>
                                        </p:tav>
                                        <p:tav tm="100000">
                                          <p:val>
                                            <p:strVal val="#ppt_x"/>
                                          </p:val>
                                        </p:tav>
                                      </p:tavLst>
                                    </p:anim>
                                    <p:anim calcmode="lin" valueType="num">
                                      <p:cBhvr additive="base">
                                        <p:cTn id="46" dur="500" fill="hold"/>
                                        <p:tgtEl>
                                          <p:spTgt spid="49"/>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8" presetClass="entr" presetSubtype="16" fill="hold" grpId="0" nodeType="afterEffect">
                                  <p:stCondLst>
                                    <p:cond delay="0"/>
                                  </p:stCondLst>
                                  <p:childTnLst>
                                    <p:set>
                                      <p:cBhvr>
                                        <p:cTn id="49" dur="500" fill="hold">
                                          <p:stCondLst>
                                            <p:cond delay="0"/>
                                          </p:stCondLst>
                                        </p:cTn>
                                        <p:tgtEl>
                                          <p:spTgt spid="39"/>
                                        </p:tgtEl>
                                        <p:attrNameLst>
                                          <p:attrName>style.visibility</p:attrName>
                                        </p:attrNameLst>
                                      </p:cBhvr>
                                      <p:to>
                                        <p:strVal val="visible"/>
                                      </p:to>
                                    </p:set>
                                    <p:animEffect transition="in" filter="diamond(in)">
                                      <p:cBhvr>
                                        <p:cTn id="50" dur="500"/>
                                        <p:tgtEl>
                                          <p:spTgt spid="39"/>
                                        </p:tgtEl>
                                      </p:cBhvr>
                                    </p:animEffect>
                                  </p:childTnLst>
                                </p:cTn>
                              </p:par>
                            </p:childTnLst>
                          </p:cTn>
                        </p:par>
                        <p:par>
                          <p:cTn id="51" fill="hold">
                            <p:stCondLst>
                              <p:cond delay="4000"/>
                            </p:stCondLst>
                            <p:childTnLst>
                              <p:par>
                                <p:cTn id="52" presetID="8" presetClass="entr" presetSubtype="16" fill="hold" grpId="0" nodeType="afterEffect">
                                  <p:stCondLst>
                                    <p:cond delay="0"/>
                                  </p:stCondLst>
                                  <p:childTnLst>
                                    <p:set>
                                      <p:cBhvr>
                                        <p:cTn id="53" dur="500" fill="hold">
                                          <p:stCondLst>
                                            <p:cond delay="0"/>
                                          </p:stCondLst>
                                        </p:cTn>
                                        <p:tgtEl>
                                          <p:spTgt spid="43"/>
                                        </p:tgtEl>
                                        <p:attrNameLst>
                                          <p:attrName>style.visibility</p:attrName>
                                        </p:attrNameLst>
                                      </p:cBhvr>
                                      <p:to>
                                        <p:strVal val="visible"/>
                                      </p:to>
                                    </p:set>
                                    <p:animEffect transition="in" filter="diamond(in)">
                                      <p:cBhvr>
                                        <p:cTn id="54" dur="500"/>
                                        <p:tgtEl>
                                          <p:spTgt spid="43"/>
                                        </p:tgtEl>
                                      </p:cBhvr>
                                    </p:animEffect>
                                  </p:childTnLst>
                                </p:cTn>
                              </p:par>
                            </p:childTnLst>
                          </p:cTn>
                        </p:par>
                        <p:par>
                          <p:cTn id="55" fill="hold">
                            <p:stCondLst>
                              <p:cond delay="4500"/>
                            </p:stCondLst>
                            <p:childTnLst>
                              <p:par>
                                <p:cTn id="56" presetID="2" presetClass="entr" presetSubtype="8"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0-#ppt_w/2"/>
                                          </p:val>
                                        </p:tav>
                                        <p:tav tm="100000">
                                          <p:val>
                                            <p:strVal val="#ppt_x"/>
                                          </p:val>
                                        </p:tav>
                                      </p:tavLst>
                                    </p:anim>
                                    <p:anim calcmode="lin" valueType="num">
                                      <p:cBhvr additive="base">
                                        <p:cTn id="59" dur="500" fill="hold"/>
                                        <p:tgtEl>
                                          <p:spTgt spid="50"/>
                                        </p:tgtEl>
                                        <p:attrNameLst>
                                          <p:attrName>ppt_y</p:attrName>
                                        </p:attrNameLst>
                                      </p:cBhvr>
                                      <p:tavLst>
                                        <p:tav tm="0">
                                          <p:val>
                                            <p:strVal val="#ppt_y"/>
                                          </p:val>
                                        </p:tav>
                                        <p:tav tm="100000">
                                          <p:val>
                                            <p:strVal val="#ppt_y"/>
                                          </p:val>
                                        </p:tav>
                                      </p:tavLst>
                                    </p:anim>
                                  </p:childTnLst>
                                </p:cTn>
                              </p:par>
                            </p:childTnLst>
                          </p:cTn>
                        </p:par>
                        <p:par>
                          <p:cTn id="60" fill="hold">
                            <p:stCondLst>
                              <p:cond delay="5000"/>
                            </p:stCondLst>
                            <p:childTnLst>
                              <p:par>
                                <p:cTn id="61" presetID="8" presetClass="entr" presetSubtype="16" fill="hold" grpId="0" nodeType="afterEffect">
                                  <p:stCondLst>
                                    <p:cond delay="0"/>
                                  </p:stCondLst>
                                  <p:childTnLst>
                                    <p:set>
                                      <p:cBhvr>
                                        <p:cTn id="62" dur="500" fill="hold">
                                          <p:stCondLst>
                                            <p:cond delay="0"/>
                                          </p:stCondLst>
                                        </p:cTn>
                                        <p:tgtEl>
                                          <p:spTgt spid="44"/>
                                        </p:tgtEl>
                                        <p:attrNameLst>
                                          <p:attrName>style.visibility</p:attrName>
                                        </p:attrNameLst>
                                      </p:cBhvr>
                                      <p:to>
                                        <p:strVal val="visible"/>
                                      </p:to>
                                    </p:set>
                                    <p:animEffect transition="in" filter="diamond(in)">
                                      <p:cBhvr>
                                        <p:cTn id="63" dur="500"/>
                                        <p:tgtEl>
                                          <p:spTgt spid="44"/>
                                        </p:tgtEl>
                                      </p:cBhvr>
                                    </p:animEffect>
                                  </p:childTnLst>
                                </p:cTn>
                              </p:par>
                            </p:childTnLst>
                          </p:cTn>
                        </p:par>
                        <p:par>
                          <p:cTn id="64" fill="hold">
                            <p:stCondLst>
                              <p:cond delay="5500"/>
                            </p:stCondLst>
                            <p:childTnLst>
                              <p:par>
                                <p:cTn id="65" presetID="8" presetClass="entr" presetSubtype="16" fill="hold" grpId="0" nodeType="afterEffect">
                                  <p:stCondLst>
                                    <p:cond delay="0"/>
                                  </p:stCondLst>
                                  <p:childTnLst>
                                    <p:set>
                                      <p:cBhvr>
                                        <p:cTn id="66" dur="500" fill="hold">
                                          <p:stCondLst>
                                            <p:cond delay="0"/>
                                          </p:stCondLst>
                                        </p:cTn>
                                        <p:tgtEl>
                                          <p:spTgt spid="40"/>
                                        </p:tgtEl>
                                        <p:attrNameLst>
                                          <p:attrName>style.visibility</p:attrName>
                                        </p:attrNameLst>
                                      </p:cBhvr>
                                      <p:to>
                                        <p:strVal val="visible"/>
                                      </p:to>
                                    </p:set>
                                    <p:animEffect transition="in" filter="diamond(in)">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8" fill="hold" grpId="0" nodeType="clickEffect">
                                  <p:stCondLst>
                                    <p:cond delay="0"/>
                                  </p:stCondLst>
                                  <p:childTnLst>
                                    <p:set>
                                      <p:cBhvr>
                                        <p:cTn id="71" dur="1" fill="hold">
                                          <p:stCondLst>
                                            <p:cond delay="0"/>
                                          </p:stCondLst>
                                        </p:cTn>
                                        <p:tgtEl>
                                          <p:spTgt spid="45"/>
                                        </p:tgtEl>
                                        <p:attrNameLst>
                                          <p:attrName>style.visibility</p:attrName>
                                        </p:attrNameLst>
                                      </p:cBhvr>
                                      <p:to>
                                        <p:strVal val="visible"/>
                                      </p:to>
                                    </p:set>
                                    <p:anim calcmode="lin" valueType="num">
                                      <p:cBhvr additive="base">
                                        <p:cTn id="72" dur="500" fill="hold"/>
                                        <p:tgtEl>
                                          <p:spTgt spid="45"/>
                                        </p:tgtEl>
                                        <p:attrNameLst>
                                          <p:attrName>ppt_x</p:attrName>
                                        </p:attrNameLst>
                                      </p:cBhvr>
                                      <p:tavLst>
                                        <p:tav tm="0">
                                          <p:val>
                                            <p:strVal val="0-#ppt_w/2"/>
                                          </p:val>
                                        </p:tav>
                                        <p:tav tm="100000">
                                          <p:val>
                                            <p:strVal val="#ppt_x"/>
                                          </p:val>
                                        </p:tav>
                                      </p:tavLst>
                                    </p:anim>
                                    <p:anim calcmode="lin" valueType="num">
                                      <p:cBhvr additive="base">
                                        <p:cTn id="73" dur="500" fill="hold"/>
                                        <p:tgtEl>
                                          <p:spTgt spid="45"/>
                                        </p:tgtEl>
                                        <p:attrNameLst>
                                          <p:attrName>ppt_y</p:attrName>
                                        </p:attrNameLst>
                                      </p:cBhvr>
                                      <p:tavLst>
                                        <p:tav tm="0">
                                          <p:val>
                                            <p:strVal val="#ppt_y"/>
                                          </p:val>
                                        </p:tav>
                                        <p:tav tm="100000">
                                          <p:val>
                                            <p:strVal val="#ppt_y"/>
                                          </p:val>
                                        </p:tav>
                                      </p:tavLst>
                                    </p:anim>
                                  </p:childTnLst>
                                </p:cTn>
                              </p:par>
                            </p:childTnLst>
                          </p:cTn>
                        </p:par>
                        <p:par>
                          <p:cTn id="74" fill="hold">
                            <p:stCondLst>
                              <p:cond delay="500"/>
                            </p:stCondLst>
                            <p:childTnLst>
                              <p:par>
                                <p:cTn id="75" presetID="8" presetClass="entr" presetSubtype="16" fill="hold" grpId="0" nodeType="afterEffect">
                                  <p:stCondLst>
                                    <p:cond delay="0"/>
                                  </p:stCondLst>
                                  <p:childTnLst>
                                    <p:set>
                                      <p:cBhvr>
                                        <p:cTn id="76" dur="500" fill="hold">
                                          <p:stCondLst>
                                            <p:cond delay="0"/>
                                          </p:stCondLst>
                                        </p:cTn>
                                        <p:tgtEl>
                                          <p:spTgt spid="51"/>
                                        </p:tgtEl>
                                        <p:attrNameLst>
                                          <p:attrName>style.visibility</p:attrName>
                                        </p:attrNameLst>
                                      </p:cBhvr>
                                      <p:to>
                                        <p:strVal val="visible"/>
                                      </p:to>
                                    </p:set>
                                    <p:animEffect transition="in" filter="diamond(in)">
                                      <p:cBhvr>
                                        <p:cTn id="77" dur="500"/>
                                        <p:tgtEl>
                                          <p:spTgt spid="51"/>
                                        </p:tgtEl>
                                      </p:cBhvr>
                                    </p:animEffect>
                                  </p:childTnLst>
                                </p:cTn>
                              </p:par>
                            </p:childTnLst>
                          </p:cTn>
                        </p:par>
                        <p:par>
                          <p:cTn id="78" fill="hold">
                            <p:stCondLst>
                              <p:cond delay="1000"/>
                            </p:stCondLst>
                            <p:childTnLst>
                              <p:par>
                                <p:cTn id="79" presetID="2" presetClass="entr" presetSubtype="4" fill="hold" grpId="0" nodeType="after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childTnLst>
                          </p:cTn>
                        </p:par>
                        <p:par>
                          <p:cTn id="83" fill="hold">
                            <p:stCondLst>
                              <p:cond delay="1500"/>
                            </p:stCondLst>
                            <p:childTnLst>
                              <p:par>
                                <p:cTn id="84" presetID="2" presetClass="entr" presetSubtype="4"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par>
                          <p:cTn id="88" fill="hold">
                            <p:stCondLst>
                              <p:cond delay="2000"/>
                            </p:stCondLst>
                            <p:childTnLst>
                              <p:par>
                                <p:cTn id="89" presetID="8" presetClass="entr" presetSubtype="16" fill="hold" grpId="0" nodeType="afterEffect">
                                  <p:stCondLst>
                                    <p:cond delay="0"/>
                                  </p:stCondLst>
                                  <p:childTnLst>
                                    <p:set>
                                      <p:cBhvr>
                                        <p:cTn id="90" dur="500" fill="hold">
                                          <p:stCondLst>
                                            <p:cond delay="0"/>
                                          </p:stCondLst>
                                        </p:cTn>
                                        <p:tgtEl>
                                          <p:spTgt spid="52"/>
                                        </p:tgtEl>
                                        <p:attrNameLst>
                                          <p:attrName>style.visibility</p:attrName>
                                        </p:attrNameLst>
                                      </p:cBhvr>
                                      <p:to>
                                        <p:strVal val="visible"/>
                                      </p:to>
                                    </p:set>
                                    <p:animEffect transition="in" filter="diamond(in)">
                                      <p:cBhvr>
                                        <p:cTn id="91" dur="500"/>
                                        <p:tgtEl>
                                          <p:spTgt spid="52"/>
                                        </p:tgtEl>
                                      </p:cBhvr>
                                    </p:animEffect>
                                  </p:childTnLst>
                                </p:cTn>
                              </p:par>
                            </p:childTnLst>
                          </p:cTn>
                        </p:par>
                        <p:par>
                          <p:cTn id="92" fill="hold">
                            <p:stCondLst>
                              <p:cond delay="2500"/>
                            </p:stCondLst>
                            <p:childTnLst>
                              <p:par>
                                <p:cTn id="93" presetID="2" presetClass="entr" presetSubtype="4" fill="hold" grpId="0" nodeType="afterEffect">
                                  <p:stCondLst>
                                    <p:cond delay="0"/>
                                  </p:stCondLst>
                                  <p:childTnLst>
                                    <p:set>
                                      <p:cBhvr>
                                        <p:cTn id="94" dur="1" fill="hold">
                                          <p:stCondLst>
                                            <p:cond delay="0"/>
                                          </p:stCondLst>
                                        </p:cTn>
                                        <p:tgtEl>
                                          <p:spTgt spid="20"/>
                                        </p:tgtEl>
                                        <p:attrNameLst>
                                          <p:attrName>style.visibility</p:attrName>
                                        </p:attrNameLst>
                                      </p:cBhvr>
                                      <p:to>
                                        <p:strVal val="visible"/>
                                      </p:to>
                                    </p:set>
                                    <p:anim calcmode="lin" valueType="num">
                                      <p:cBhvr additive="base">
                                        <p:cTn id="95" dur="500" fill="hold"/>
                                        <p:tgtEl>
                                          <p:spTgt spid="20"/>
                                        </p:tgtEl>
                                        <p:attrNameLst>
                                          <p:attrName>ppt_x</p:attrName>
                                        </p:attrNameLst>
                                      </p:cBhvr>
                                      <p:tavLst>
                                        <p:tav tm="0">
                                          <p:val>
                                            <p:strVal val="#ppt_x"/>
                                          </p:val>
                                        </p:tav>
                                        <p:tav tm="100000">
                                          <p:val>
                                            <p:strVal val="#ppt_x"/>
                                          </p:val>
                                        </p:tav>
                                      </p:tavLst>
                                    </p:anim>
                                    <p:anim calcmode="lin" valueType="num">
                                      <p:cBhvr additive="base">
                                        <p:cTn id="96" dur="500" fill="hold"/>
                                        <p:tgtEl>
                                          <p:spTgt spid="20"/>
                                        </p:tgtEl>
                                        <p:attrNameLst>
                                          <p:attrName>ppt_y</p:attrName>
                                        </p:attrNameLst>
                                      </p:cBhvr>
                                      <p:tavLst>
                                        <p:tav tm="0">
                                          <p:val>
                                            <p:strVal val="1+#ppt_h/2"/>
                                          </p:val>
                                        </p:tav>
                                        <p:tav tm="100000">
                                          <p:val>
                                            <p:strVal val="#ppt_y"/>
                                          </p:val>
                                        </p:tav>
                                      </p:tavLst>
                                    </p:anim>
                                  </p:childTnLst>
                                </p:cTn>
                              </p:par>
                            </p:childTnLst>
                          </p:cTn>
                        </p:par>
                        <p:par>
                          <p:cTn id="97" fill="hold">
                            <p:stCondLst>
                              <p:cond delay="3000"/>
                            </p:stCondLst>
                            <p:childTnLst>
                              <p:par>
                                <p:cTn id="98" presetID="1" presetClass="entr" presetSubtype="0" fill="hold" nodeType="afterEffect">
                                  <p:stCondLst>
                                    <p:cond delay="0"/>
                                  </p:stCondLst>
                                  <p:childTnLst>
                                    <p:set>
                                      <p:cBhvr>
                                        <p:cTn id="99" dur="1" fill="hold">
                                          <p:stCondLst>
                                            <p:cond delay="0"/>
                                          </p:stCondLst>
                                        </p:cTn>
                                        <p:tgtEl>
                                          <p:spTgt spid="23"/>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24"/>
                                        </p:tgtEl>
                                        <p:attrNameLst>
                                          <p:attrName>style.visibility</p:attrName>
                                        </p:attrNameLst>
                                      </p:cBhvr>
                                      <p:to>
                                        <p:strVal val="visible"/>
                                      </p:to>
                                    </p:set>
                                  </p:childTnLst>
                                </p:cTn>
                              </p:par>
                            </p:childTnLst>
                          </p:cTn>
                        </p:par>
                        <p:par>
                          <p:cTn id="102" fill="hold">
                            <p:stCondLst>
                              <p:cond delay="3000"/>
                            </p:stCondLst>
                            <p:childTnLst>
                              <p:par>
                                <p:cTn id="103" presetID="8" presetClass="entr" presetSubtype="16" fill="hold" grpId="0" nodeType="afterEffect">
                                  <p:stCondLst>
                                    <p:cond delay="0"/>
                                  </p:stCondLst>
                                  <p:childTnLst>
                                    <p:set>
                                      <p:cBhvr>
                                        <p:cTn id="104" dur="500" fill="hold">
                                          <p:stCondLst>
                                            <p:cond delay="0"/>
                                          </p:stCondLst>
                                        </p:cTn>
                                        <p:tgtEl>
                                          <p:spTgt spid="53"/>
                                        </p:tgtEl>
                                        <p:attrNameLst>
                                          <p:attrName>style.visibility</p:attrName>
                                        </p:attrNameLst>
                                      </p:cBhvr>
                                      <p:to>
                                        <p:strVal val="visible"/>
                                      </p:to>
                                    </p:set>
                                    <p:animEffect transition="in" filter="diamond(in)">
                                      <p:cBhvr>
                                        <p:cTn id="105" dur="500"/>
                                        <p:tgtEl>
                                          <p:spTgt spid="53"/>
                                        </p:tgtEl>
                                      </p:cBhvr>
                                    </p:animEffect>
                                  </p:childTnLst>
                                </p:cTn>
                              </p:par>
                            </p:childTnLst>
                          </p:cTn>
                        </p:par>
                        <p:par>
                          <p:cTn id="106" fill="hold">
                            <p:stCondLst>
                              <p:cond delay="3500"/>
                            </p:stCondLst>
                            <p:childTnLst>
                              <p:par>
                                <p:cTn id="107" presetID="2" presetClass="entr" presetSubtype="4" fill="hold" grpId="0" nodeType="afterEffect">
                                  <p:stCondLst>
                                    <p:cond delay="0"/>
                                  </p:stCondLst>
                                  <p:childTnLst>
                                    <p:set>
                                      <p:cBhvr>
                                        <p:cTn id="108" dur="1" fill="hold">
                                          <p:stCondLst>
                                            <p:cond delay="0"/>
                                          </p:stCondLst>
                                        </p:cTn>
                                        <p:tgtEl>
                                          <p:spTgt spid="21"/>
                                        </p:tgtEl>
                                        <p:attrNameLst>
                                          <p:attrName>style.visibility</p:attrName>
                                        </p:attrNameLst>
                                      </p:cBhvr>
                                      <p:to>
                                        <p:strVal val="visible"/>
                                      </p:to>
                                    </p:set>
                                    <p:anim calcmode="lin" valueType="num">
                                      <p:cBhvr additive="base">
                                        <p:cTn id="109" dur="500" fill="hold"/>
                                        <p:tgtEl>
                                          <p:spTgt spid="21"/>
                                        </p:tgtEl>
                                        <p:attrNameLst>
                                          <p:attrName>ppt_x</p:attrName>
                                        </p:attrNameLst>
                                      </p:cBhvr>
                                      <p:tavLst>
                                        <p:tav tm="0">
                                          <p:val>
                                            <p:strVal val="#ppt_x"/>
                                          </p:val>
                                        </p:tav>
                                        <p:tav tm="100000">
                                          <p:val>
                                            <p:strVal val="#ppt_x"/>
                                          </p:val>
                                        </p:tav>
                                      </p:tavLst>
                                    </p:anim>
                                    <p:anim calcmode="lin" valueType="num">
                                      <p:cBhvr additive="base">
                                        <p:cTn id="110" dur="500" fill="hold"/>
                                        <p:tgtEl>
                                          <p:spTgt spid="21"/>
                                        </p:tgtEl>
                                        <p:attrNameLst>
                                          <p:attrName>ppt_y</p:attrName>
                                        </p:attrNameLst>
                                      </p:cBhvr>
                                      <p:tavLst>
                                        <p:tav tm="0">
                                          <p:val>
                                            <p:strVal val="1+#ppt_h/2"/>
                                          </p:val>
                                        </p:tav>
                                        <p:tav tm="100000">
                                          <p:val>
                                            <p:strVal val="#ppt_y"/>
                                          </p:val>
                                        </p:tav>
                                      </p:tavLst>
                                    </p:anim>
                                  </p:childTnLst>
                                </p:cTn>
                              </p:par>
                            </p:childTnLst>
                          </p:cTn>
                        </p:par>
                        <p:par>
                          <p:cTn id="111" fill="hold">
                            <p:stCondLst>
                              <p:cond delay="4000"/>
                            </p:stCondLst>
                            <p:childTnLst>
                              <p:par>
                                <p:cTn id="112" presetID="1" presetClass="entr" presetSubtype="0" fill="hold" nodeType="afterEffect">
                                  <p:stCondLst>
                                    <p:cond delay="0"/>
                                  </p:stCondLst>
                                  <p:childTnLst>
                                    <p:set>
                                      <p:cBhvr>
                                        <p:cTn id="113" dur="1" fill="hold">
                                          <p:stCondLst>
                                            <p:cond delay="0"/>
                                          </p:stCondLst>
                                        </p:cTn>
                                        <p:tgtEl>
                                          <p:spTgt spid="25"/>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8" grpId="1" animBg="1"/>
      <p:bldP spid="19" grpId="0" bldLvl="0" animBg="1"/>
      <p:bldP spid="19" grpId="1" animBg="1"/>
      <p:bldP spid="20" grpId="0" bldLvl="0" animBg="1"/>
      <p:bldP spid="20" grpId="1" animBg="1"/>
      <p:bldP spid="21" grpId="0" bldLvl="0" animBg="1"/>
      <p:bldP spid="21" grpId="1" animBg="1"/>
      <p:bldP spid="41" grpId="0" bldLvl="0" animBg="1"/>
      <p:bldP spid="41" grpId="1" animBg="1"/>
      <p:bldP spid="30" grpId="0" bldLvl="0" animBg="1"/>
      <p:bldP spid="30" grpId="1" animBg="1"/>
      <p:bldP spid="28" grpId="0" bldLvl="0" animBg="1"/>
      <p:bldP spid="28" grpId="1" animBg="1"/>
      <p:bldP spid="37" grpId="0" bldLvl="0" animBg="1"/>
      <p:bldP spid="37" grpId="1" animBg="1"/>
      <p:bldP spid="31" grpId="0" bldLvl="0" animBg="1"/>
      <p:bldP spid="31" grpId="1" animBg="1"/>
      <p:bldP spid="38" grpId="0" bldLvl="0" animBg="1"/>
      <p:bldP spid="38" grpId="1" animBg="1"/>
      <p:bldP spid="32" grpId="0" bldLvl="0" animBg="1"/>
      <p:bldP spid="32" grpId="1" animBg="1"/>
      <p:bldP spid="42" grpId="0" bldLvl="0" animBg="1"/>
      <p:bldP spid="42" grpId="1" animBg="1"/>
      <p:bldP spid="39" grpId="0" bldLvl="0" animBg="1"/>
      <p:bldP spid="39" grpId="1" animBg="1"/>
      <p:bldP spid="43" grpId="0" bldLvl="0" animBg="1"/>
      <p:bldP spid="43" grpId="1" animBg="1"/>
      <p:bldP spid="40" grpId="0" bldLvl="0" animBg="1"/>
      <p:bldP spid="40" grpId="1" animBg="1"/>
      <p:bldP spid="44" grpId="0" bldLvl="0" animBg="1"/>
      <p:bldP spid="44" grpId="1" animBg="1"/>
      <p:bldP spid="45" grpId="0" bldLvl="0" animBg="1"/>
      <p:bldP spid="45" grpId="1" animBg="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0" descr="https://card-ai-public.oss-cn-hangzhou.aliyuncs.com/107/user_file/2023_12_24/90f9d4e3605006cdd61b6f86c4997d88.png"/>
          <p:cNvPicPr>
            <a:picLocks noChangeAspect="1"/>
          </p:cNvPicPr>
          <p:nvPr/>
        </p:nvPicPr>
        <p:blipFill>
          <a:blip r:embed="rId1"/>
          <a:stretch>
            <a:fillRect/>
          </a:stretch>
        </p:blipFill>
        <p:spPr bwMode="auto">
          <a:xfrm>
            <a:off x="0" y="-381000"/>
            <a:ext cx="3678725" cy="6460201"/>
          </a:xfrm>
          <a:prstGeom prst="rect">
            <a:avLst/>
          </a:prstGeom>
        </p:spPr>
      </p:pic>
      <p:pic>
        <p:nvPicPr>
          <p:cNvPr id="30" name="图片 61" descr="网易区块链黑白透明logo"/>
          <p:cNvPicPr>
            <a:picLocks noChangeAspect="1"/>
          </p:cNvPicPr>
          <p:nvPr/>
        </p:nvPicPr>
        <p:blipFill>
          <a:blip r:embed="rId2"/>
          <a:stretch>
            <a:fillRect/>
          </a:stretch>
        </p:blipFill>
        <p:spPr bwMode="auto">
          <a:xfrm>
            <a:off x="9833700" y="230051"/>
            <a:ext cx="1764665" cy="720724"/>
          </a:xfrm>
          <a:prstGeom prst="rect">
            <a:avLst/>
          </a:prstGeom>
        </p:spPr>
      </p:pic>
      <p:sp>
        <p:nvSpPr>
          <p:cNvPr id="31" name="Text 2"/>
          <p:cNvSpPr/>
          <p:nvPr/>
        </p:nvSpPr>
        <p:spPr bwMode="auto">
          <a:xfrm>
            <a:off x="875665" y="4875529"/>
            <a:ext cx="2510155" cy="488950"/>
          </a:xfrm>
          <a:prstGeom prst="rect">
            <a:avLst/>
          </a:prstGeom>
          <a:noFill/>
        </p:spPr>
        <p:txBody>
          <a:bodyPr wrap="square" lIns="0" tIns="0" rIns="0" bIns="0" rtlCol="0" anchor="t"/>
          <a:lstStyle/>
          <a:p>
            <a:pPr indent="0" algn="ctr">
              <a:lnSpc>
                <a:spcPct val="150000"/>
              </a:lnSpc>
              <a:defRPr/>
            </a:pPr>
            <a:endParaRPr lang="zh-CN" sz="1400">
              <a:latin typeface="微软雅黑" panose="020B0503020204020204" charset="-122"/>
              <a:ea typeface="微软雅黑" panose="020B0503020204020204" charset="-122"/>
              <a:cs typeface="微软雅黑" panose="020B0503020204020204" charset="-122"/>
            </a:endParaRPr>
          </a:p>
        </p:txBody>
      </p:sp>
      <p:sp>
        <p:nvSpPr>
          <p:cNvPr id="32" name="Text 0"/>
          <p:cNvSpPr/>
          <p:nvPr/>
        </p:nvSpPr>
        <p:spPr bwMode="auto">
          <a:xfrm>
            <a:off x="2056997" y="134376"/>
            <a:ext cx="2272184" cy="1000146"/>
          </a:xfrm>
          <a:prstGeom prst="rect">
            <a:avLst/>
          </a:prstGeom>
          <a:noFill/>
        </p:spPr>
        <p:txBody>
          <a:bodyPr wrap="square" lIns="127000" tIns="127000" rIns="127000" bIns="127000" rtlCol="0" anchor="t">
            <a:spAutoFit/>
          </a:bodyPr>
          <a:lstStyle/>
          <a:p>
            <a:pPr algn="ctr" defTabSz="1344295">
              <a:lnSpc>
                <a:spcPct val="120000"/>
              </a:lnSpc>
              <a:defRPr/>
            </a:pPr>
            <a:r>
              <a:rPr lang="en-US" sz="4400" b="1" spc="300">
                <a:solidFill>
                  <a:srgbClr val="403CCF"/>
                </a:solidFill>
                <a:latin typeface="微软雅黑" panose="020B0503020204020204" charset="-122"/>
                <a:ea typeface="微软雅黑" panose="020B0503020204020204" charset="-122"/>
              </a:rPr>
              <a:t>目录</a:t>
            </a:r>
            <a:endParaRPr lang="en-US" sz="4400" b="1" spc="300">
              <a:solidFill>
                <a:srgbClr val="403CCF"/>
              </a:solidFill>
              <a:latin typeface="微软雅黑" panose="020B0503020204020204" charset="-122"/>
              <a:ea typeface="微软雅黑" panose="020B0503020204020204" charset="-122"/>
            </a:endParaRPr>
          </a:p>
        </p:txBody>
      </p:sp>
      <p:sp>
        <p:nvSpPr>
          <p:cNvPr id="33" name="Shape 2"/>
          <p:cNvSpPr/>
          <p:nvPr/>
        </p:nvSpPr>
        <p:spPr bwMode="auto">
          <a:xfrm>
            <a:off x="2806095" y="1692661"/>
            <a:ext cx="4257524" cy="1150392"/>
          </a:xfrm>
          <a:custGeom>
            <a:avLst/>
            <a:gdLst/>
            <a:ahLst/>
            <a:cxnLst/>
            <a:rect l="l" t="t" r="r" b="b"/>
            <a:pathLst>
              <a:path w="3193143" h="862794" extrusionOk="0">
                <a:moveTo>
                  <a:pt x="431397" y="0"/>
                </a:moveTo>
                <a:lnTo>
                  <a:pt x="2761746" y="0"/>
                </a:lnTo>
                <a:cubicBezTo>
                  <a:pt x="2999840" y="0"/>
                  <a:pt x="3193143" y="193302"/>
                  <a:pt x="3193143" y="431397"/>
                </a:cubicBezTo>
                <a:lnTo>
                  <a:pt x="3193143" y="431397"/>
                </a:lnTo>
                <a:cubicBezTo>
                  <a:pt x="3193143" y="669491"/>
                  <a:pt x="2999840" y="862794"/>
                  <a:pt x="2761746" y="862794"/>
                </a:cubicBezTo>
                <a:lnTo>
                  <a:pt x="431397" y="862794"/>
                </a:lnTo>
                <a:cubicBezTo>
                  <a:pt x="193302" y="862794"/>
                  <a:pt x="0" y="669491"/>
                  <a:pt x="0" y="431397"/>
                </a:cubicBezTo>
                <a:lnTo>
                  <a:pt x="0" y="431397"/>
                </a:lnTo>
                <a:cubicBezTo>
                  <a:pt x="0" y="193302"/>
                  <a:pt x="193302" y="0"/>
                  <a:pt x="431397" y="0"/>
                </a:cubicBezTo>
                <a:close/>
              </a:path>
            </a:pathLst>
          </a:custGeom>
          <a:gradFill>
            <a:gsLst>
              <a:gs pos="0">
                <a:srgbClr val="C6D9F0"/>
              </a:gs>
              <a:gs pos="100000">
                <a:srgbClr val="FFFFFF">
                  <a:alpha val="0"/>
                </a:srgbClr>
              </a:gs>
            </a:gsLst>
          </a:gradFill>
        </p:spPr>
      </p:sp>
      <p:sp>
        <p:nvSpPr>
          <p:cNvPr id="34" name="Shape 3"/>
          <p:cNvSpPr/>
          <p:nvPr/>
        </p:nvSpPr>
        <p:spPr bwMode="auto">
          <a:xfrm>
            <a:off x="3053377" y="1939942"/>
            <a:ext cx="655831" cy="655831"/>
          </a:xfrm>
          <a:custGeom>
            <a:avLst/>
            <a:gdLst/>
            <a:ahLst/>
            <a:cxnLst/>
            <a:rect l="l" t="t" r="r" b="b"/>
            <a:pathLst>
              <a:path w="491873" h="491873" extrusionOk="0">
                <a:moveTo>
                  <a:pt x="245937" y="0"/>
                </a:moveTo>
                <a:cubicBezTo>
                  <a:pt x="381673" y="0"/>
                  <a:pt x="491873" y="110200"/>
                  <a:pt x="491873" y="245937"/>
                </a:cubicBezTo>
                <a:cubicBezTo>
                  <a:pt x="491873" y="381673"/>
                  <a:pt x="381673" y="491873"/>
                  <a:pt x="245937" y="491873"/>
                </a:cubicBezTo>
                <a:cubicBezTo>
                  <a:pt x="110200" y="491873"/>
                  <a:pt x="0" y="381673"/>
                  <a:pt x="0" y="245937"/>
                </a:cubicBezTo>
                <a:cubicBezTo>
                  <a:pt x="0" y="110200"/>
                  <a:pt x="110200" y="0"/>
                  <a:pt x="245937" y="0"/>
                </a:cubicBezTo>
                <a:close/>
              </a:path>
            </a:pathLst>
          </a:custGeom>
          <a:solidFill>
            <a:srgbClr val="283968"/>
          </a:solidFill>
        </p:spPr>
      </p:sp>
      <p:sp>
        <p:nvSpPr>
          <p:cNvPr id="35" name="Text 4"/>
          <p:cNvSpPr/>
          <p:nvPr/>
        </p:nvSpPr>
        <p:spPr bwMode="auto">
          <a:xfrm>
            <a:off x="3053377" y="1939942"/>
            <a:ext cx="655831" cy="655831"/>
          </a:xfrm>
          <a:prstGeom prst="rect">
            <a:avLst/>
          </a:prstGeom>
          <a:noFill/>
        </p:spPr>
        <p:txBody>
          <a:bodyPr wrap="square" rtlCol="0" anchor="ctr"/>
          <a:lstStyle/>
          <a:p>
            <a:pPr algn="ctr">
              <a:spcBef>
                <a:spcPts val="500"/>
              </a:spcBef>
              <a:defRPr/>
            </a:pPr>
            <a:r>
              <a:rPr lang="en-US" sz="2000">
                <a:solidFill>
                  <a:srgbClr val="FFFFFF"/>
                </a:solidFill>
                <a:latin typeface="微软雅黑" panose="020B0503020204020204" charset="-122"/>
                <a:ea typeface="微软雅黑" panose="020B0503020204020204" charset="-122"/>
                <a:cs typeface="微软雅黑" panose="020B0503020204020204" charset="-122"/>
              </a:rPr>
              <a:t>01</a:t>
            </a:r>
            <a:endParaRPr lang="en-US" sz="2000"/>
          </a:p>
        </p:txBody>
      </p:sp>
      <p:sp>
        <p:nvSpPr>
          <p:cNvPr id="36" name="Text 5"/>
          <p:cNvSpPr/>
          <p:nvPr/>
        </p:nvSpPr>
        <p:spPr bwMode="auto">
          <a:xfrm>
            <a:off x="3798469" y="1868133"/>
            <a:ext cx="4670617" cy="795020"/>
          </a:xfrm>
          <a:prstGeom prst="rect">
            <a:avLst/>
          </a:prstGeom>
          <a:noFill/>
        </p:spPr>
        <p:txBody>
          <a:bodyPr wrap="square" lIns="127000" tIns="127000" rIns="127000" bIns="127000" rtlCol="0" anchor="t">
            <a:spAutoFit/>
          </a:bodyPr>
          <a:lstStyle/>
          <a:p>
            <a:pPr defTabSz="1344295">
              <a:lnSpc>
                <a:spcPct val="110000"/>
              </a:lnSpc>
              <a:spcBef>
                <a:spcPts val="0"/>
              </a:spcBef>
              <a:spcAft>
                <a:spcPts val="1000"/>
              </a:spcAft>
              <a:defRPr/>
            </a:pPr>
            <a:r>
              <a:rPr lang="zh-CN" altLang="en-US" sz="3200" b="1" spc="200" dirty="0">
                <a:solidFill>
                  <a:srgbClr val="4F4F63"/>
                </a:solidFill>
                <a:latin typeface="微软雅黑" panose="020B0503020204020204" charset="-122"/>
                <a:ea typeface="微软雅黑" panose="020B0503020204020204" charset="-122"/>
              </a:rPr>
              <a:t>区块链</a:t>
            </a:r>
            <a:r>
              <a:rPr lang="zh-CN" altLang="en-US" sz="3200" b="1" spc="200" dirty="0">
                <a:solidFill>
                  <a:srgbClr val="4F4F63"/>
                </a:solidFill>
                <a:latin typeface="微软雅黑" panose="020B0503020204020204" charset="-122"/>
                <a:ea typeface="微软雅黑" panose="020B0503020204020204" charset="-122"/>
              </a:rPr>
              <a:t>基础</a:t>
            </a:r>
            <a:endParaRPr lang="zh-CN" altLang="en-US" sz="3200" b="1" spc="200" dirty="0">
              <a:solidFill>
                <a:srgbClr val="4F4F63"/>
              </a:solidFill>
              <a:latin typeface="微软雅黑" panose="020B0503020204020204" charset="-122"/>
              <a:ea typeface="微软雅黑" panose="020B0503020204020204" charset="-122"/>
            </a:endParaRPr>
          </a:p>
        </p:txBody>
      </p:sp>
      <p:sp>
        <p:nvSpPr>
          <p:cNvPr id="37" name="Shape 10"/>
          <p:cNvSpPr/>
          <p:nvPr/>
        </p:nvSpPr>
        <p:spPr bwMode="auto">
          <a:xfrm>
            <a:off x="2806095" y="3229327"/>
            <a:ext cx="4257524" cy="1150392"/>
          </a:xfrm>
          <a:custGeom>
            <a:avLst/>
            <a:gdLst/>
            <a:ahLst/>
            <a:cxnLst/>
            <a:rect l="l" t="t" r="r" b="b"/>
            <a:pathLst>
              <a:path w="3193143" h="862794" extrusionOk="0">
                <a:moveTo>
                  <a:pt x="431397" y="0"/>
                </a:moveTo>
                <a:lnTo>
                  <a:pt x="2761746" y="0"/>
                </a:lnTo>
                <a:cubicBezTo>
                  <a:pt x="2999840" y="0"/>
                  <a:pt x="3193143" y="193302"/>
                  <a:pt x="3193143" y="431397"/>
                </a:cubicBezTo>
                <a:lnTo>
                  <a:pt x="3193143" y="431397"/>
                </a:lnTo>
                <a:cubicBezTo>
                  <a:pt x="3193143" y="669491"/>
                  <a:pt x="2999840" y="862794"/>
                  <a:pt x="2761746" y="862794"/>
                </a:cubicBezTo>
                <a:lnTo>
                  <a:pt x="431397" y="862794"/>
                </a:lnTo>
                <a:cubicBezTo>
                  <a:pt x="193302" y="862794"/>
                  <a:pt x="0" y="669491"/>
                  <a:pt x="0" y="431397"/>
                </a:cubicBezTo>
                <a:lnTo>
                  <a:pt x="0" y="431397"/>
                </a:lnTo>
                <a:cubicBezTo>
                  <a:pt x="0" y="193302"/>
                  <a:pt x="193302" y="0"/>
                  <a:pt x="431397" y="0"/>
                </a:cubicBezTo>
                <a:close/>
              </a:path>
            </a:pathLst>
          </a:custGeom>
          <a:gradFill>
            <a:gsLst>
              <a:gs pos="0">
                <a:srgbClr val="C6D9F0"/>
              </a:gs>
              <a:gs pos="100000">
                <a:srgbClr val="FFFFFF">
                  <a:alpha val="0"/>
                </a:srgbClr>
              </a:gs>
            </a:gsLst>
          </a:gradFill>
        </p:spPr>
      </p:sp>
      <p:sp>
        <p:nvSpPr>
          <p:cNvPr id="38" name="Shape 11"/>
          <p:cNvSpPr/>
          <p:nvPr/>
        </p:nvSpPr>
        <p:spPr bwMode="auto">
          <a:xfrm>
            <a:off x="3053377" y="3476607"/>
            <a:ext cx="655831" cy="655831"/>
          </a:xfrm>
          <a:custGeom>
            <a:avLst/>
            <a:gdLst/>
            <a:ahLst/>
            <a:cxnLst/>
            <a:rect l="l" t="t" r="r" b="b"/>
            <a:pathLst>
              <a:path w="491873" h="491873" extrusionOk="0">
                <a:moveTo>
                  <a:pt x="245937" y="0"/>
                </a:moveTo>
                <a:cubicBezTo>
                  <a:pt x="381673" y="0"/>
                  <a:pt x="491873" y="110200"/>
                  <a:pt x="491873" y="245937"/>
                </a:cubicBezTo>
                <a:cubicBezTo>
                  <a:pt x="491873" y="381673"/>
                  <a:pt x="381673" y="491873"/>
                  <a:pt x="245937" y="491873"/>
                </a:cubicBezTo>
                <a:cubicBezTo>
                  <a:pt x="110200" y="491873"/>
                  <a:pt x="0" y="381673"/>
                  <a:pt x="0" y="245937"/>
                </a:cubicBezTo>
                <a:cubicBezTo>
                  <a:pt x="0" y="110200"/>
                  <a:pt x="110200" y="0"/>
                  <a:pt x="245937" y="0"/>
                </a:cubicBezTo>
                <a:close/>
              </a:path>
            </a:pathLst>
          </a:custGeom>
          <a:solidFill>
            <a:srgbClr val="283968"/>
          </a:solidFill>
        </p:spPr>
      </p:sp>
      <p:sp>
        <p:nvSpPr>
          <p:cNvPr id="39" name="Text 12"/>
          <p:cNvSpPr/>
          <p:nvPr/>
        </p:nvSpPr>
        <p:spPr bwMode="auto">
          <a:xfrm>
            <a:off x="3053377" y="3476607"/>
            <a:ext cx="655831" cy="655831"/>
          </a:xfrm>
          <a:prstGeom prst="rect">
            <a:avLst/>
          </a:prstGeom>
          <a:noFill/>
        </p:spPr>
        <p:txBody>
          <a:bodyPr wrap="square" rtlCol="0" anchor="ctr"/>
          <a:lstStyle/>
          <a:p>
            <a:pPr algn="ctr">
              <a:spcBef>
                <a:spcPts val="500"/>
              </a:spcBef>
              <a:defRPr/>
            </a:pPr>
            <a:r>
              <a:rPr lang="en-US" sz="2000">
                <a:solidFill>
                  <a:srgbClr val="FFFFFF"/>
                </a:solidFill>
                <a:latin typeface="微软雅黑" panose="020B0503020204020204" charset="-122"/>
                <a:ea typeface="微软雅黑" panose="020B0503020204020204" charset="-122"/>
                <a:cs typeface="微软雅黑" panose="020B0503020204020204" charset="-122"/>
              </a:rPr>
              <a:t>02</a:t>
            </a:r>
            <a:endParaRPr lang="en-US" sz="2000"/>
          </a:p>
        </p:txBody>
      </p:sp>
      <p:sp>
        <p:nvSpPr>
          <p:cNvPr id="40" name="Shape 18"/>
          <p:cNvSpPr/>
          <p:nvPr/>
        </p:nvSpPr>
        <p:spPr bwMode="auto">
          <a:xfrm>
            <a:off x="2806095" y="4748918"/>
            <a:ext cx="4257524" cy="1150392"/>
          </a:xfrm>
          <a:custGeom>
            <a:avLst/>
            <a:gdLst/>
            <a:ahLst/>
            <a:cxnLst/>
            <a:rect l="l" t="t" r="r" b="b"/>
            <a:pathLst>
              <a:path w="3193143" h="862794" extrusionOk="0">
                <a:moveTo>
                  <a:pt x="431397" y="0"/>
                </a:moveTo>
                <a:lnTo>
                  <a:pt x="2761746" y="0"/>
                </a:lnTo>
                <a:cubicBezTo>
                  <a:pt x="2999840" y="0"/>
                  <a:pt x="3193143" y="193302"/>
                  <a:pt x="3193143" y="431397"/>
                </a:cubicBezTo>
                <a:lnTo>
                  <a:pt x="3193143" y="431397"/>
                </a:lnTo>
                <a:cubicBezTo>
                  <a:pt x="3193143" y="669491"/>
                  <a:pt x="2999840" y="862794"/>
                  <a:pt x="2761746" y="862794"/>
                </a:cubicBezTo>
                <a:lnTo>
                  <a:pt x="431397" y="862794"/>
                </a:lnTo>
                <a:cubicBezTo>
                  <a:pt x="193302" y="862794"/>
                  <a:pt x="0" y="669491"/>
                  <a:pt x="0" y="431397"/>
                </a:cubicBezTo>
                <a:lnTo>
                  <a:pt x="0" y="431397"/>
                </a:lnTo>
                <a:cubicBezTo>
                  <a:pt x="0" y="193302"/>
                  <a:pt x="193302" y="0"/>
                  <a:pt x="431397" y="0"/>
                </a:cubicBezTo>
                <a:close/>
              </a:path>
            </a:pathLst>
          </a:custGeom>
          <a:gradFill>
            <a:gsLst>
              <a:gs pos="0">
                <a:srgbClr val="C6D9F0"/>
              </a:gs>
              <a:gs pos="100000">
                <a:srgbClr val="FFFFFF">
                  <a:alpha val="0"/>
                </a:srgbClr>
              </a:gs>
            </a:gsLst>
          </a:gradFill>
        </p:spPr>
        <p:txBody>
          <a:bodyPr/>
          <a:lstStyle/>
          <a:p>
            <a:pPr>
              <a:defRPr/>
            </a:pPr>
            <a:endParaRPr lang="zh-CN"/>
          </a:p>
        </p:txBody>
      </p:sp>
      <p:sp>
        <p:nvSpPr>
          <p:cNvPr id="41" name="Shape 19"/>
          <p:cNvSpPr/>
          <p:nvPr/>
        </p:nvSpPr>
        <p:spPr bwMode="auto">
          <a:xfrm>
            <a:off x="3053377" y="4996199"/>
            <a:ext cx="655831" cy="655831"/>
          </a:xfrm>
          <a:custGeom>
            <a:avLst/>
            <a:gdLst/>
            <a:ahLst/>
            <a:cxnLst/>
            <a:rect l="l" t="t" r="r" b="b"/>
            <a:pathLst>
              <a:path w="491873" h="491873" extrusionOk="0">
                <a:moveTo>
                  <a:pt x="245937" y="0"/>
                </a:moveTo>
                <a:cubicBezTo>
                  <a:pt x="381673" y="0"/>
                  <a:pt x="491873" y="110200"/>
                  <a:pt x="491873" y="245937"/>
                </a:cubicBezTo>
                <a:cubicBezTo>
                  <a:pt x="491873" y="381673"/>
                  <a:pt x="381673" y="491873"/>
                  <a:pt x="245937" y="491873"/>
                </a:cubicBezTo>
                <a:cubicBezTo>
                  <a:pt x="110200" y="491873"/>
                  <a:pt x="0" y="381673"/>
                  <a:pt x="0" y="245937"/>
                </a:cubicBezTo>
                <a:cubicBezTo>
                  <a:pt x="0" y="110200"/>
                  <a:pt x="110200" y="0"/>
                  <a:pt x="245937" y="0"/>
                </a:cubicBezTo>
                <a:close/>
              </a:path>
            </a:pathLst>
          </a:custGeom>
          <a:solidFill>
            <a:srgbClr val="283968"/>
          </a:solidFill>
        </p:spPr>
      </p:sp>
      <p:sp>
        <p:nvSpPr>
          <p:cNvPr id="42" name="Text 20"/>
          <p:cNvSpPr/>
          <p:nvPr/>
        </p:nvSpPr>
        <p:spPr bwMode="auto">
          <a:xfrm>
            <a:off x="3053377" y="4996199"/>
            <a:ext cx="655831" cy="655831"/>
          </a:xfrm>
          <a:prstGeom prst="rect">
            <a:avLst/>
          </a:prstGeom>
          <a:noFill/>
        </p:spPr>
        <p:txBody>
          <a:bodyPr wrap="square" rtlCol="0" anchor="ctr"/>
          <a:lstStyle/>
          <a:p>
            <a:pPr algn="ctr">
              <a:spcBef>
                <a:spcPts val="500"/>
              </a:spcBef>
              <a:defRPr/>
            </a:pPr>
            <a:r>
              <a:rPr lang="en-US" sz="2000">
                <a:solidFill>
                  <a:srgbClr val="FFFFFF"/>
                </a:solidFill>
                <a:latin typeface="微软雅黑" panose="020B0503020204020204" charset="-122"/>
                <a:ea typeface="微软雅黑" panose="020B0503020204020204" charset="-122"/>
                <a:cs typeface="微软雅黑" panose="020B0503020204020204" charset="-122"/>
              </a:rPr>
              <a:t>03</a:t>
            </a:r>
            <a:endParaRPr lang="en-US" sz="2000"/>
          </a:p>
        </p:txBody>
      </p:sp>
      <p:sp>
        <p:nvSpPr>
          <p:cNvPr id="43" name="Text 21"/>
          <p:cNvSpPr/>
          <p:nvPr/>
        </p:nvSpPr>
        <p:spPr bwMode="auto">
          <a:xfrm>
            <a:off x="3678726" y="4946163"/>
            <a:ext cx="3506812" cy="591893"/>
          </a:xfrm>
          <a:prstGeom prst="rect">
            <a:avLst/>
          </a:prstGeom>
          <a:noFill/>
        </p:spPr>
        <p:txBody>
          <a:bodyPr wrap="square" lIns="127000" tIns="127000" rIns="127000" bIns="127000" rtlCol="0" anchor="t">
            <a:spAutoFit/>
          </a:bodyPr>
          <a:lstStyle/>
          <a:p>
            <a:pPr>
              <a:lnSpc>
                <a:spcPct val="120000"/>
              </a:lnSpc>
              <a:spcBef>
                <a:spcPts val="500"/>
              </a:spcBef>
              <a:defRPr/>
            </a:pPr>
            <a:endParaRPr lang="en-US" sz="2000"/>
          </a:p>
        </p:txBody>
      </p:sp>
      <p:sp>
        <p:nvSpPr>
          <p:cNvPr id="44" name="Text 13"/>
          <p:cNvSpPr/>
          <p:nvPr/>
        </p:nvSpPr>
        <p:spPr bwMode="auto">
          <a:xfrm>
            <a:off x="3888723" y="3395493"/>
            <a:ext cx="5595903" cy="795020"/>
          </a:xfrm>
          <a:prstGeom prst="rect">
            <a:avLst/>
          </a:prstGeom>
          <a:noFill/>
        </p:spPr>
        <p:txBody>
          <a:bodyPr wrap="square" lIns="127000" tIns="127000" rIns="127000" bIns="127000" rtlCol="0" anchor="t">
            <a:spAutoFit/>
          </a:bodyPr>
          <a:lstStyle/>
          <a:p>
            <a:pPr defTabSz="1344295">
              <a:lnSpc>
                <a:spcPct val="110000"/>
              </a:lnSpc>
              <a:spcBef>
                <a:spcPts val="0"/>
              </a:spcBef>
              <a:spcAft>
                <a:spcPts val="1000"/>
              </a:spcAft>
              <a:defRPr/>
            </a:pPr>
            <a:r>
              <a:rPr lang="zh-CN" altLang="en-US" sz="3200" b="1" spc="200" dirty="0">
                <a:solidFill>
                  <a:srgbClr val="4F4F63"/>
                </a:solidFill>
                <a:latin typeface="微软雅黑" panose="020B0503020204020204" charset="-122"/>
                <a:ea typeface="微软雅黑" panose="020B0503020204020204" charset="-122"/>
              </a:rPr>
              <a:t>天玄</a:t>
            </a:r>
            <a:r>
              <a:rPr lang="zh-CN" altLang="en-US" sz="3200" b="1" spc="200" dirty="0">
                <a:solidFill>
                  <a:srgbClr val="4F4F63"/>
                </a:solidFill>
                <a:latin typeface="微软雅黑" panose="020B0503020204020204" charset="-122"/>
                <a:ea typeface="微软雅黑" panose="020B0503020204020204" charset="-122"/>
              </a:rPr>
              <a:t>架构</a:t>
            </a:r>
            <a:endParaRPr lang="zh-CN" altLang="en-US" sz="3200" b="1" spc="200" dirty="0">
              <a:solidFill>
                <a:srgbClr val="4F4F63"/>
              </a:solidFill>
              <a:latin typeface="微软雅黑" panose="020B0503020204020204" charset="-122"/>
              <a:ea typeface="微软雅黑" panose="020B0503020204020204" charset="-122"/>
            </a:endParaRPr>
          </a:p>
        </p:txBody>
      </p:sp>
      <p:sp>
        <p:nvSpPr>
          <p:cNvPr id="45" name="Text 13"/>
          <p:cNvSpPr/>
          <p:nvPr/>
        </p:nvSpPr>
        <p:spPr bwMode="auto">
          <a:xfrm>
            <a:off x="3863752" y="4941168"/>
            <a:ext cx="5595903" cy="795020"/>
          </a:xfrm>
          <a:prstGeom prst="rect">
            <a:avLst/>
          </a:prstGeom>
          <a:noFill/>
        </p:spPr>
        <p:txBody>
          <a:bodyPr wrap="square" lIns="127000" tIns="127000" rIns="127000" bIns="127000" rtlCol="0" anchor="t">
            <a:spAutoFit/>
          </a:bodyPr>
          <a:lstStyle/>
          <a:p>
            <a:pPr defTabSz="1344295">
              <a:lnSpc>
                <a:spcPct val="110000"/>
              </a:lnSpc>
              <a:spcBef>
                <a:spcPts val="0"/>
              </a:spcBef>
              <a:spcAft>
                <a:spcPts val="1000"/>
              </a:spcAft>
              <a:defRPr/>
            </a:pPr>
            <a:r>
              <a:rPr lang="zh-CN" altLang="en-US" sz="3200" b="1" spc="200" dirty="0">
                <a:solidFill>
                  <a:srgbClr val="4F4F63"/>
                </a:solidFill>
                <a:latin typeface="微软雅黑" panose="020B0503020204020204" charset="-122"/>
                <a:ea typeface="微软雅黑" panose="020B0503020204020204" charset="-122"/>
              </a:rPr>
              <a:t>天玄性能</a:t>
            </a:r>
            <a:r>
              <a:rPr lang="zh-CN" altLang="en-US" sz="3200" b="1" spc="200" dirty="0">
                <a:solidFill>
                  <a:srgbClr val="4F4F63"/>
                </a:solidFill>
                <a:latin typeface="微软雅黑" panose="020B0503020204020204" charset="-122"/>
                <a:ea typeface="微软雅黑" panose="020B0503020204020204" charset="-122"/>
              </a:rPr>
              <a:t>优化</a:t>
            </a:r>
            <a:endParaRPr lang="zh-CN" altLang="en-US" sz="3200" b="1" spc="200" dirty="0">
              <a:solidFill>
                <a:srgbClr val="4F4F63"/>
              </a:solidFill>
              <a:latin typeface="微软雅黑" panose="020B0503020204020204" charset="-122"/>
              <a:ea typeface="微软雅黑" panose="020B0503020204020204" charset="-122"/>
            </a:endParaRPr>
          </a:p>
        </p:txBody>
      </p:sp>
    </p:spTree>
    <p:custDataLst>
      <p:tags r:id="rId3"/>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alphaModFix amt="20000"/>
          </a:blip>
          <a:stretch>
            <a:fillRect/>
          </a:stretch>
        </a:blipFill>
        <a:effectLst/>
      </p:bgPr>
    </p:bg>
    <p:spTree>
      <p:nvGrpSpPr>
        <p:cNvPr id="1" name=""/>
        <p:cNvGrpSpPr/>
        <p:nvPr/>
      </p:nvGrpSpPr>
      <p:grpSpPr>
        <a:xfrm>
          <a:off x="0" y="0"/>
          <a:ext cx="0" cy="0"/>
          <a:chOff x="0" y="0"/>
          <a:chExt cx="0" cy="0"/>
        </a:xfrm>
      </p:grpSpPr>
      <p:pic>
        <p:nvPicPr>
          <p:cNvPr id="12" name="图片 11" descr="图片1 11"/>
          <p:cNvPicPr>
            <a:picLocks noChangeAspect="1"/>
          </p:cNvPicPr>
          <p:nvPr/>
        </p:nvPicPr>
        <p:blipFill>
          <a:blip r:embed="rId2"/>
          <a:stretch>
            <a:fillRect/>
          </a:stretch>
        </p:blipFill>
        <p:spPr>
          <a:xfrm>
            <a:off x="0" y="0"/>
            <a:ext cx="12191365" cy="2387600"/>
          </a:xfrm>
          <a:prstGeom prst="rect">
            <a:avLst/>
          </a:prstGeom>
        </p:spPr>
      </p:pic>
      <p:sp>
        <p:nvSpPr>
          <p:cNvPr id="2" name="标题 1"/>
          <p:cNvSpPr>
            <a:spLocks noGrp="1"/>
          </p:cNvSpPr>
          <p:nvPr>
            <p:ph type="ctrTitle"/>
            <p:custDataLst>
              <p:tags r:id="rId3"/>
            </p:custDataLst>
          </p:nvPr>
        </p:nvSpPr>
        <p:spPr>
          <a:xfrm>
            <a:off x="568325" y="2895600"/>
            <a:ext cx="11101070" cy="1066165"/>
          </a:xfrm>
        </p:spPr>
        <p:txBody>
          <a:bodyPr anchor="ctr" anchorCtr="0">
            <a:noAutofit/>
          </a:bodyPr>
          <a:lstStyle/>
          <a:p>
            <a:pPr algn="ctr">
              <a:lnSpc>
                <a:spcPct val="120000"/>
              </a:lnSpc>
              <a:spcBef>
                <a:spcPts val="0"/>
              </a:spcBef>
              <a:spcAft>
                <a:spcPts val="0"/>
              </a:spcAft>
            </a:pPr>
            <a:r>
              <a:rPr lang="zh-CN" altLang="en-US" sz="4400" dirty="0">
                <a:solidFill>
                  <a:srgbClr val="403CCF"/>
                </a:solidFill>
                <a:latin typeface="微软雅黑" panose="020B0503020204020204" charset="-122"/>
                <a:ea typeface="微软雅黑" panose="020B0503020204020204" charset="-122"/>
                <a:cs typeface="Libre Baskerville" pitchFamily="34" charset="-120"/>
                <a:sym typeface="+mn-ea"/>
              </a:rPr>
              <a:t>谢谢聆听！</a:t>
            </a:r>
            <a:endParaRPr lang="zh-CN" altLang="en-US" sz="44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sp>
        <p:nvSpPr>
          <p:cNvPr id="3" name="副标题 2"/>
          <p:cNvSpPr>
            <a:spLocks noGrp="1"/>
          </p:cNvSpPr>
          <p:nvPr>
            <p:ph type="subTitle" idx="1"/>
            <p:custDataLst>
              <p:tags r:id="rId4"/>
            </p:custDataLst>
          </p:nvPr>
        </p:nvSpPr>
        <p:spPr>
          <a:xfrm>
            <a:off x="1145045" y="4046373"/>
            <a:ext cx="9799271" cy="610778"/>
          </a:xfrm>
        </p:spPr>
        <p:txBody>
          <a:bodyPr anchor="ctr" anchorCtr="0">
            <a:noAutofit/>
          </a:bodyPr>
          <a:lstStyle/>
          <a:p>
            <a:pPr algn="ctr"/>
            <a:r>
              <a:rPr lang="zh-CN" altLang="en-US" sz="2400" b="1" dirty="0">
                <a:solidFill>
                  <a:srgbClr val="4F4F63"/>
                </a:solidFill>
                <a:latin typeface="微软雅黑" panose="020B0503020204020204" charset="-122"/>
                <a:ea typeface="微软雅黑" panose="020B0503020204020204" charset="-122"/>
                <a:cs typeface="Libre Baskerville" pitchFamily="34" charset="-120"/>
                <a:sym typeface="+mn-ea"/>
              </a:rPr>
              <a:t>答辩单位：网易（杭州）网络有限公司</a:t>
            </a:r>
            <a:endParaRPr lang="zh-CN" altLang="en-US" sz="2400" b="1" dirty="0">
              <a:solidFill>
                <a:srgbClr val="4F4F63"/>
              </a:solidFill>
              <a:latin typeface="微软雅黑" panose="020B0503020204020204" charset="-122"/>
              <a:ea typeface="微软雅黑" panose="020B0503020204020204" charset="-122"/>
              <a:cs typeface="Libre Baskerville" pitchFamily="34" charset="-120"/>
              <a:sym typeface="+mn-ea"/>
            </a:endParaRPr>
          </a:p>
        </p:txBody>
      </p:sp>
      <p:sp>
        <p:nvSpPr>
          <p:cNvPr id="9" name="副标题 2"/>
          <p:cNvSpPr>
            <a:spLocks noGrp="1"/>
          </p:cNvSpPr>
          <p:nvPr>
            <p:custDataLst>
              <p:tags r:id="rId5"/>
            </p:custDataLst>
          </p:nvPr>
        </p:nvSpPr>
        <p:spPr>
          <a:xfrm>
            <a:off x="1198988" y="4734714"/>
            <a:ext cx="9799271" cy="610778"/>
          </a:xfrm>
          <a:prstGeom prst="rect">
            <a:avLst/>
          </a:prstGeom>
        </p:spPr>
        <p:txBody>
          <a:bodyPr vert="horz" lIns="25400" tIns="13208" rIns="25400" bIns="13208" rtlCol="0" anchor="ctr" anchorCtr="0">
            <a:noAutofit/>
          </a:bodyPr>
          <a:lstStyle>
            <a:lvl1pPr marL="0" indent="0" algn="ctr" defTabSz="1344295" rtl="0" eaLnBrk="1" fontAlgn="auto" latinLnBrk="0" hangingPunct="1">
              <a:lnSpc>
                <a:spcPct val="110000"/>
              </a:lnSpc>
              <a:spcBef>
                <a:spcPts val="0"/>
              </a:spcBef>
              <a:spcAft>
                <a:spcPts val="1000"/>
              </a:spcAft>
              <a:buFont typeface="Arial" panose="020B0604020202020204" pitchFamily="34" charset="0"/>
              <a:buNone/>
              <a:defRPr sz="3530" u="none" strike="noStrike" kern="1200" cap="none" spc="200" normalizeH="0" baseline="0">
                <a:solidFill>
                  <a:schemeClr val="tx1">
                    <a:lumMod val="65000"/>
                    <a:lumOff val="35000"/>
                  </a:schemeClr>
                </a:solidFill>
                <a:uFillTx/>
                <a:latin typeface="+mn-lt"/>
                <a:ea typeface="+mn-ea"/>
                <a:cs typeface="+mn-cs"/>
              </a:defRPr>
            </a:lvl1pPr>
            <a:lvl2pPr marL="671830" indent="0" algn="ctr" defTabSz="1344295" rtl="0" eaLnBrk="1" fontAlgn="auto" latinLnBrk="0" hangingPunct="1">
              <a:lnSpc>
                <a:spcPct val="120000"/>
              </a:lnSpc>
              <a:spcBef>
                <a:spcPts val="0"/>
              </a:spcBef>
              <a:spcAft>
                <a:spcPts val="600"/>
              </a:spcAft>
              <a:buFont typeface="Arial" panose="020B0604020202020204" pitchFamily="34" charset="0"/>
              <a:buNone/>
              <a:tabLst>
                <a:tab pos="2366010" algn="l"/>
                <a:tab pos="2366010" algn="l"/>
                <a:tab pos="2366010" algn="l"/>
                <a:tab pos="2366010" algn="l"/>
              </a:tabLst>
              <a:defRPr sz="2940" u="none" strike="noStrike" kern="1200" cap="none" spc="150" normalizeH="0" baseline="0">
                <a:solidFill>
                  <a:schemeClr val="tx1">
                    <a:lumMod val="65000"/>
                    <a:lumOff val="35000"/>
                  </a:schemeClr>
                </a:solidFill>
                <a:uFillTx/>
                <a:latin typeface="+mn-lt"/>
                <a:ea typeface="+mn-ea"/>
                <a:cs typeface="+mn-cs"/>
              </a:defRPr>
            </a:lvl2pPr>
            <a:lvl3pPr marL="1344295" indent="0" algn="ctr" defTabSz="1344295" rtl="0" eaLnBrk="1" fontAlgn="auto" latinLnBrk="0" hangingPunct="1">
              <a:lnSpc>
                <a:spcPct val="120000"/>
              </a:lnSpc>
              <a:spcBef>
                <a:spcPts val="0"/>
              </a:spcBef>
              <a:spcAft>
                <a:spcPts val="600"/>
              </a:spcAft>
              <a:buFont typeface="Arial" panose="020B0604020202020204" pitchFamily="34" charset="0"/>
              <a:buNone/>
              <a:defRPr sz="2645" u="none" strike="noStrike" kern="1200" cap="none" spc="150" normalizeH="0" baseline="0">
                <a:solidFill>
                  <a:schemeClr val="tx1">
                    <a:lumMod val="65000"/>
                    <a:lumOff val="35000"/>
                  </a:schemeClr>
                </a:solidFill>
                <a:uFillTx/>
                <a:latin typeface="+mn-lt"/>
                <a:ea typeface="+mn-ea"/>
                <a:cs typeface="+mn-cs"/>
              </a:defRPr>
            </a:lvl3pPr>
            <a:lvl4pPr marL="2016125" indent="0" algn="ctr" defTabSz="1344295" rtl="0" eaLnBrk="1" fontAlgn="auto" latinLnBrk="0" hangingPunct="1">
              <a:lnSpc>
                <a:spcPct val="120000"/>
              </a:lnSpc>
              <a:spcBef>
                <a:spcPts val="0"/>
              </a:spcBef>
              <a:spcAft>
                <a:spcPts val="300"/>
              </a:spcAft>
              <a:buFont typeface="Wingdings" panose="05000000000000000000" charset="0"/>
              <a:buNone/>
              <a:defRPr sz="2350" u="none" strike="noStrike" kern="1200" cap="none" spc="150" normalizeH="0" baseline="0">
                <a:solidFill>
                  <a:schemeClr val="tx1">
                    <a:lumMod val="65000"/>
                    <a:lumOff val="35000"/>
                  </a:schemeClr>
                </a:solidFill>
                <a:uFillTx/>
                <a:latin typeface="+mn-lt"/>
                <a:ea typeface="+mn-ea"/>
                <a:cs typeface="+mn-cs"/>
              </a:defRPr>
            </a:lvl4pPr>
            <a:lvl5pPr marL="2687955" indent="0" algn="ctr" defTabSz="1344295" rtl="0" eaLnBrk="1" fontAlgn="auto" latinLnBrk="0" hangingPunct="1">
              <a:lnSpc>
                <a:spcPct val="120000"/>
              </a:lnSpc>
              <a:spcBef>
                <a:spcPts val="0"/>
              </a:spcBef>
              <a:spcAft>
                <a:spcPts val="300"/>
              </a:spcAft>
              <a:buFont typeface="Arial" panose="020B0604020202020204" pitchFamily="34" charset="0"/>
              <a:buNone/>
              <a:defRPr sz="2350" u="none" strike="noStrike" kern="1200" cap="none" spc="150" normalizeH="0" baseline="0">
                <a:solidFill>
                  <a:schemeClr val="tx1">
                    <a:lumMod val="65000"/>
                    <a:lumOff val="35000"/>
                  </a:schemeClr>
                </a:solidFill>
                <a:uFillTx/>
                <a:latin typeface="+mn-lt"/>
                <a:ea typeface="+mn-ea"/>
                <a:cs typeface="+mn-cs"/>
              </a:defRPr>
            </a:lvl5pPr>
            <a:lvl6pPr marL="3359785"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6pPr>
            <a:lvl7pPr marL="403225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7pPr>
            <a:lvl8pPr marL="470408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8pPr>
            <a:lvl9pPr marL="537591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9pPr>
          </a:lstStyle>
          <a:p>
            <a:pPr algn="ctr"/>
            <a:r>
              <a:rPr lang="zh-CN" altLang="en-US"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rPr>
              <a:t>讲师：</a:t>
            </a:r>
            <a:r>
              <a:rPr lang="zh-CN" altLang="en-US"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rPr>
              <a:t>万传儒</a:t>
            </a:r>
            <a:endParaRPr lang="zh-CN" altLang="en-US"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endParaRPr>
          </a:p>
        </p:txBody>
      </p:sp>
      <p:pic>
        <p:nvPicPr>
          <p:cNvPr id="24" name="图片 23" descr="交易 (1) 11"/>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35090" y="-1196975"/>
            <a:ext cx="657225" cy="657225"/>
          </a:xfrm>
          <a:prstGeom prst="rect">
            <a:avLst/>
          </a:prstGeom>
        </p:spPr>
      </p:pic>
      <p:pic>
        <p:nvPicPr>
          <p:cNvPr id="4" name="图片 3" descr="网易区块链黑白透明logo"/>
          <p:cNvPicPr>
            <a:picLocks noChangeAspect="1"/>
          </p:cNvPicPr>
          <p:nvPr/>
        </p:nvPicPr>
        <p:blipFill>
          <a:blip r:embed="rId8"/>
          <a:stretch>
            <a:fillRect/>
          </a:stretch>
        </p:blipFill>
        <p:spPr>
          <a:xfrm>
            <a:off x="5199380" y="5375910"/>
            <a:ext cx="1689735" cy="690245"/>
          </a:xfrm>
          <a:prstGeom prst="rect">
            <a:avLst/>
          </a:prstGeom>
        </p:spPr>
      </p:pic>
    </p:spTree>
    <p:custDataLst>
      <p:tags r:id="rId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概览</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3" name="文本框 2"/>
          <p:cNvSpPr txBox="1"/>
          <p:nvPr/>
        </p:nvSpPr>
        <p:spPr>
          <a:xfrm>
            <a:off x="825500" y="1555750"/>
            <a:ext cx="10541000" cy="4654550"/>
          </a:xfrm>
          <a:prstGeom prst="rect">
            <a:avLst/>
          </a:prstGeom>
          <a:noFill/>
        </p:spPr>
        <p:txBody>
          <a:bodyPr wrap="square" rtlCol="0">
            <a:noAutofit/>
          </a:bodyPr>
          <a:p>
            <a:pPr marL="514350" indent="-514350">
              <a:buFont typeface="+mj-ea"/>
              <a:buAutoNum type="circleNumDbPlain"/>
            </a:pPr>
            <a:r>
              <a:rPr lang="zh-CN" altLang="en-US" sz="2800" b="1">
                <a:solidFill>
                  <a:srgbClr val="0192EF"/>
                </a:solidFill>
                <a:latin typeface="华文彩云" panose="02010800040101010101" charset="-122"/>
                <a:ea typeface="华文彩云" panose="02010800040101010101" charset="-122"/>
                <a:cs typeface="华文宋体" panose="02010600040101010101" charset="-122"/>
                <a:sym typeface="+mn-ea"/>
              </a:rPr>
              <a:t>密码学</a:t>
            </a:r>
            <a:endParaRPr lang="zh-CN" altLang="en-US" sz="2300">
              <a:latin typeface="华文宋体" panose="02010600040101010101" charset="-122"/>
              <a:ea typeface="华文宋体" panose="02010600040101010101" charset="-122"/>
              <a:cs typeface="华文宋体" panose="02010600040101010101" charset="-122"/>
              <a:sym typeface="+mn-ea"/>
            </a:endParaRPr>
          </a:p>
          <a:p>
            <a:pPr marL="800100" lvl="1" indent="-342900">
              <a:buFont typeface="Wingdings" panose="05000000000000000000" charset="0"/>
              <a:buChar char="Ø"/>
            </a:pPr>
            <a:r>
              <a:rPr lang="zh-CN" altLang="en-US" sz="2300">
                <a:latin typeface="华文宋体" panose="02010600040101010101" charset="-122"/>
                <a:ea typeface="华文宋体" panose="02010600040101010101" charset="-122"/>
                <a:cs typeface="华文宋体" panose="02010600040101010101" charset="-122"/>
                <a:sym typeface="+mn-ea"/>
              </a:rPr>
              <a:t>签名算法</a:t>
            </a:r>
            <a:endParaRPr lang="zh-CN" altLang="en-US" sz="2300">
              <a:latin typeface="华文宋体" panose="02010600040101010101" charset="-122"/>
              <a:ea typeface="华文宋体" panose="02010600040101010101" charset="-122"/>
              <a:cs typeface="华文宋体" panose="02010600040101010101" charset="-122"/>
              <a:sym typeface="+mn-ea"/>
            </a:endParaRPr>
          </a:p>
          <a:p>
            <a:pPr marL="800100" lvl="1" indent="-342900">
              <a:buFont typeface="Wingdings" panose="05000000000000000000" charset="0"/>
              <a:buChar char="Ø"/>
            </a:pPr>
            <a:r>
              <a:rPr lang="en-US" altLang="zh-CN" sz="2300">
                <a:latin typeface="华文宋体" panose="02010600040101010101" charset="-122"/>
                <a:ea typeface="华文宋体" panose="02010600040101010101" charset="-122"/>
                <a:cs typeface="华文宋体" panose="02010600040101010101" charset="-122"/>
                <a:sym typeface="+mn-ea"/>
              </a:rPr>
              <a:t>Hash </a:t>
            </a:r>
            <a:r>
              <a:rPr lang="zh-CN" altLang="en-US" sz="2300">
                <a:latin typeface="华文宋体" panose="02010600040101010101" charset="-122"/>
                <a:ea typeface="华文宋体" panose="02010600040101010101" charset="-122"/>
                <a:cs typeface="华文宋体" panose="02010600040101010101" charset="-122"/>
                <a:sym typeface="+mn-ea"/>
              </a:rPr>
              <a:t>算法</a:t>
            </a:r>
            <a:endParaRPr lang="zh-CN" altLang="en-US" sz="2300">
              <a:latin typeface="华文宋体" panose="02010600040101010101" charset="-122"/>
              <a:ea typeface="华文宋体" panose="02010600040101010101" charset="-122"/>
              <a:cs typeface="华文宋体" panose="02010600040101010101" charset="-122"/>
              <a:sym typeface="+mn-ea"/>
            </a:endParaRPr>
          </a:p>
          <a:p>
            <a:pPr lvl="1" indent="0">
              <a:buFont typeface="Wingdings" panose="05000000000000000000" charset="0"/>
              <a:buNone/>
            </a:pPr>
            <a:endParaRPr lang="en-US" altLang="zh-CN" sz="2400">
              <a:latin typeface="华文宋体" panose="02010600040101010101" charset="-122"/>
              <a:ea typeface="华文宋体" panose="02010600040101010101" charset="-122"/>
              <a:cs typeface="华文宋体" panose="02010600040101010101" charset="-122"/>
            </a:endParaRPr>
          </a:p>
          <a:p>
            <a:pPr marL="514350" indent="-514350">
              <a:buFont typeface="+mj-ea"/>
              <a:buAutoNum type="circleNumDbPlain"/>
            </a:pPr>
            <a:r>
              <a:rPr lang="zh-CN" altLang="en-US" sz="2800" b="1">
                <a:solidFill>
                  <a:srgbClr val="0192EF"/>
                </a:solidFill>
                <a:latin typeface="华文彩云" panose="02010800040101010101" charset="-122"/>
                <a:ea typeface="华文彩云" panose="02010800040101010101" charset="-122"/>
                <a:cs typeface="华文宋体" panose="02010600040101010101" charset="-122"/>
              </a:rPr>
              <a:t>数据结构</a:t>
            </a:r>
            <a:endParaRPr lang="zh-CN" altLang="en-US" sz="2800" b="1">
              <a:solidFill>
                <a:srgbClr val="0192EF"/>
              </a:solidFill>
              <a:latin typeface="华文彩云" panose="02010800040101010101" charset="-122"/>
              <a:ea typeface="华文彩云" panose="02010800040101010101" charset="-122"/>
              <a:cs typeface="华文宋体" panose="02010600040101010101" charset="-122"/>
            </a:endParaRPr>
          </a:p>
          <a:p>
            <a:pPr marL="800100" lvl="1" indent="-342900">
              <a:buFont typeface="Wingdings" panose="05000000000000000000" charset="0"/>
              <a:buChar char="Ø"/>
            </a:pPr>
            <a:r>
              <a:rPr lang="en-US" altLang="zh-CN" sz="2300">
                <a:latin typeface="华文宋体" panose="02010600040101010101" charset="-122"/>
                <a:ea typeface="华文宋体" panose="02010600040101010101" charset="-122"/>
                <a:cs typeface="华文宋体" panose="02010600040101010101" charset="-122"/>
              </a:rPr>
              <a:t>Blockchain</a:t>
            </a:r>
            <a:endParaRPr lang="en-US" altLang="zh-CN" sz="2300">
              <a:latin typeface="华文宋体" panose="02010600040101010101" charset="-122"/>
              <a:ea typeface="华文宋体" panose="02010600040101010101" charset="-122"/>
              <a:cs typeface="华文宋体" panose="02010600040101010101" charset="-122"/>
            </a:endParaRPr>
          </a:p>
          <a:p>
            <a:pPr marL="800100" lvl="1" indent="-342900">
              <a:buFont typeface="Wingdings" panose="05000000000000000000" charset="0"/>
              <a:buChar char="Ø"/>
            </a:pPr>
            <a:r>
              <a:rPr lang="en-US" altLang="zh-CN" sz="2300">
                <a:latin typeface="华文宋体" panose="02010600040101010101" charset="-122"/>
                <a:ea typeface="华文宋体" panose="02010600040101010101" charset="-122"/>
                <a:cs typeface="华文宋体" panose="02010600040101010101" charset="-122"/>
              </a:rPr>
              <a:t>Merkle Tree</a:t>
            </a:r>
            <a:endParaRPr lang="zh-CN" altLang="en-US" sz="2300">
              <a:latin typeface="华文宋体" panose="02010600040101010101" charset="-122"/>
              <a:ea typeface="华文宋体" panose="02010600040101010101" charset="-122"/>
              <a:cs typeface="华文宋体" panose="02010600040101010101" charset="-122"/>
            </a:endParaRPr>
          </a:p>
          <a:p>
            <a:pPr lvl="1" indent="0">
              <a:buFont typeface="Arial" panose="020B0604020202020204" pitchFamily="34" charset="0"/>
              <a:buNone/>
            </a:pPr>
            <a:r>
              <a:rPr lang="en-US" altLang="zh-CN" sz="2300">
                <a:latin typeface="华文宋体" panose="02010600040101010101" charset="-122"/>
                <a:ea typeface="华文宋体" panose="02010600040101010101" charset="-122"/>
                <a:cs typeface="华文宋体" panose="02010600040101010101" charset="-122"/>
              </a:rPr>
              <a:t> </a:t>
            </a:r>
            <a:endParaRPr lang="zh-CN" altLang="en-US" sz="2300">
              <a:latin typeface="华文宋体" panose="02010600040101010101" charset="-122"/>
              <a:ea typeface="华文宋体" panose="02010600040101010101" charset="-122"/>
              <a:cs typeface="华文宋体" panose="02010600040101010101" charset="-122"/>
            </a:endParaRPr>
          </a:p>
          <a:p>
            <a:pPr marL="514350" indent="-514350">
              <a:buFont typeface="+mj-ea"/>
              <a:buAutoNum type="circleNumDbPlain"/>
            </a:pPr>
            <a:r>
              <a:rPr lang="zh-CN" altLang="en-US" sz="2800" b="1">
                <a:solidFill>
                  <a:srgbClr val="0192EF"/>
                </a:solidFill>
                <a:latin typeface="华文彩云" panose="02010800040101010101" charset="-122"/>
                <a:ea typeface="华文彩云" panose="02010800040101010101" charset="-122"/>
                <a:cs typeface="华文彩云" panose="02010800040101010101" charset="-122"/>
                <a:sym typeface="+mn-ea"/>
              </a:rPr>
              <a:t>分布式</a:t>
            </a:r>
            <a:endParaRPr lang="zh-CN" altLang="en-US" sz="2800" b="1">
              <a:solidFill>
                <a:srgbClr val="0192EF"/>
              </a:solidFill>
              <a:latin typeface="华文彩云" panose="02010800040101010101" charset="-122"/>
              <a:ea typeface="华文彩云" panose="02010800040101010101" charset="-122"/>
              <a:cs typeface="华文彩云" panose="02010800040101010101" charset="-122"/>
              <a:sym typeface="+mn-ea"/>
            </a:endParaRPr>
          </a:p>
          <a:p>
            <a:pPr marL="800100" lvl="1" indent="-342900">
              <a:buFont typeface="Wingdings" panose="05000000000000000000" charset="0"/>
              <a:buChar char="Ø"/>
            </a:pPr>
            <a:r>
              <a:rPr lang="zh-CN" altLang="en-US" sz="2300">
                <a:latin typeface="华文宋体" panose="02010600040101010101" charset="-122"/>
                <a:ea typeface="华文宋体" panose="02010600040101010101" charset="-122"/>
                <a:cs typeface="华文宋体" panose="02010600040101010101" charset="-122"/>
                <a:sym typeface="+mn-ea"/>
              </a:rPr>
              <a:t>分布式架构，共识</a:t>
            </a:r>
            <a:r>
              <a:rPr lang="en-US" altLang="zh-CN" sz="2300">
                <a:latin typeface="华文宋体" panose="02010600040101010101" charset="-122"/>
                <a:ea typeface="华文宋体" panose="02010600040101010101" charset="-122"/>
                <a:cs typeface="华文宋体" panose="02010600040101010101" charset="-122"/>
                <a:sym typeface="+mn-ea"/>
              </a:rPr>
              <a:t> ...</a:t>
            </a:r>
            <a:endParaRPr lang="en-US" altLang="zh-CN" sz="2300">
              <a:latin typeface="华文宋体" panose="02010600040101010101" charset="-122"/>
              <a:ea typeface="华文宋体" panose="02010600040101010101" charset="-122"/>
              <a:cs typeface="华文宋体" panose="02010600040101010101" charset="-122"/>
              <a:sym typeface="+mn-ea"/>
            </a:endParaRPr>
          </a:p>
          <a:p>
            <a:pPr marL="800100" lvl="1" indent="-342900">
              <a:buFont typeface="Wingdings" panose="05000000000000000000" charset="0"/>
              <a:buChar char="Ø"/>
            </a:pPr>
            <a:r>
              <a:rPr lang="zh-CN" altLang="en-US" sz="2300">
                <a:latin typeface="华文宋体" panose="02010600040101010101" charset="-122"/>
                <a:ea typeface="华文宋体" panose="02010600040101010101" charset="-122"/>
                <a:cs typeface="华文宋体" panose="02010600040101010101" charset="-122"/>
                <a:sym typeface="+mn-ea"/>
              </a:rPr>
              <a:t>状态</a:t>
            </a:r>
            <a:r>
              <a:rPr lang="zh-CN" altLang="en-US" sz="2300">
                <a:latin typeface="华文宋体" panose="02010600040101010101" charset="-122"/>
                <a:ea typeface="华文宋体" panose="02010600040101010101" charset="-122"/>
                <a:cs typeface="华文宋体" panose="02010600040101010101" charset="-122"/>
                <a:sym typeface="+mn-ea"/>
              </a:rPr>
              <a:t>复制机</a:t>
            </a:r>
            <a:endParaRPr lang="zh-CN" altLang="en-US" sz="2300">
              <a:latin typeface="华文宋体" panose="02010600040101010101" charset="-122"/>
              <a:ea typeface="华文宋体" panose="02010600040101010101" charset="-122"/>
              <a:cs typeface="华文宋体" panose="02010600040101010101" charset="-122"/>
              <a:sym typeface="+mn-ea"/>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签名算法 (2)"/>
          <p:cNvPicPr>
            <a:picLocks noChangeAspect="1"/>
          </p:cNvPicPr>
          <p:nvPr/>
        </p:nvPicPr>
        <p:blipFill>
          <a:blip r:embed="rId1"/>
          <a:stretch>
            <a:fillRect/>
          </a:stretch>
        </p:blipFill>
        <p:spPr>
          <a:xfrm>
            <a:off x="0" y="1162050"/>
            <a:ext cx="8996045" cy="5379085"/>
          </a:xfrm>
          <a:prstGeom prst="rect">
            <a:avLst/>
          </a:prstGeom>
        </p:spPr>
      </p:pic>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密码学</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2"/>
          <a:stretch>
            <a:fillRect/>
          </a:stretch>
        </p:blipFill>
        <p:spPr>
          <a:xfrm>
            <a:off x="10130155" y="284480"/>
            <a:ext cx="1764665" cy="720725"/>
          </a:xfrm>
          <a:prstGeom prst="rect">
            <a:avLst/>
          </a:prstGeom>
        </p:spPr>
      </p:pic>
      <p:sp>
        <p:nvSpPr>
          <p:cNvPr id="3" name="文本框 2"/>
          <p:cNvSpPr txBox="1"/>
          <p:nvPr/>
        </p:nvSpPr>
        <p:spPr>
          <a:xfrm>
            <a:off x="356235" y="1447165"/>
            <a:ext cx="4324985" cy="579755"/>
          </a:xfrm>
          <a:prstGeom prst="rect">
            <a:avLst/>
          </a:prstGeom>
          <a:noFill/>
        </p:spPr>
        <p:txBody>
          <a:bodyPr wrap="square" rtlCol="0">
            <a:noAutofit/>
          </a:bodyPr>
          <a:p>
            <a:r>
              <a:rPr lang="zh-CN" altLang="en-US" sz="3600" b="1">
                <a:solidFill>
                  <a:srgbClr val="0192EF"/>
                </a:solidFill>
                <a:latin typeface="华文彩云" panose="02010800040101010101" charset="-122"/>
                <a:ea typeface="华文彩云" panose="02010800040101010101" charset="-122"/>
                <a:cs typeface="华文彩云" panose="02010800040101010101" charset="-122"/>
              </a:rPr>
              <a:t>签名算法</a:t>
            </a:r>
            <a:endParaRPr lang="zh-CN" altLang="en-US" b="1">
              <a:solidFill>
                <a:srgbClr val="0192EF"/>
              </a:solidFill>
              <a:latin typeface="华文彩云" panose="02010800040101010101" charset="-122"/>
              <a:ea typeface="华文彩云" panose="02010800040101010101" charset="-122"/>
              <a:cs typeface="华文彩云" panose="02010800040101010101" charset="-122"/>
            </a:endParaRPr>
          </a:p>
          <a:p>
            <a:endParaRPr lang="zh-CN" altLang="en-US" b="1">
              <a:solidFill>
                <a:srgbClr val="0192EF"/>
              </a:solidFill>
              <a:latin typeface="华文彩云" panose="02010800040101010101" charset="-122"/>
              <a:ea typeface="华文彩云" panose="02010800040101010101" charset="-122"/>
              <a:cs typeface="华文彩云" panose="02010800040101010101" charset="-122"/>
            </a:endParaRPr>
          </a:p>
        </p:txBody>
      </p:sp>
      <p:sp>
        <p:nvSpPr>
          <p:cNvPr id="8" name="文本框 7"/>
          <p:cNvSpPr txBox="1"/>
          <p:nvPr/>
        </p:nvSpPr>
        <p:spPr>
          <a:xfrm>
            <a:off x="8996045" y="2139315"/>
            <a:ext cx="2733040" cy="942975"/>
          </a:xfrm>
          <a:prstGeom prst="rect">
            <a:avLst/>
          </a:prstGeom>
          <a:noFill/>
        </p:spPr>
        <p:txBody>
          <a:bodyPr wrap="square" rtlCol="0">
            <a:noAutofit/>
          </a:bodyPr>
          <a:p>
            <a:pPr indent="0">
              <a:buFont typeface="Arial" panose="020B0604020202020204" pitchFamily="34" charset="0"/>
              <a:buNone/>
            </a:pPr>
            <a:r>
              <a:rPr lang="zh-CN" altLang="en-US" sz="2400" b="1">
                <a:latin typeface="华文宋体" panose="02010600040101010101" charset="-122"/>
                <a:ea typeface="华文宋体" panose="02010600040101010101" charset="-122"/>
                <a:cs typeface="华文宋体" panose="02010600040101010101" charset="-122"/>
              </a:rPr>
              <a:t>比特币</a:t>
            </a:r>
            <a:r>
              <a:rPr lang="zh-CN" sz="2400" b="1">
                <a:latin typeface="华文宋体" panose="02010600040101010101" charset="-122"/>
                <a:ea typeface="华文宋体" panose="02010600040101010101" charset="-122"/>
                <a:cs typeface="华文宋体" panose="02010600040101010101" charset="-122"/>
              </a:rPr>
              <a:t>，</a:t>
            </a:r>
            <a:r>
              <a:rPr lang="zh-CN" altLang="en-US" sz="2400" b="1">
                <a:latin typeface="华文宋体" panose="02010600040101010101" charset="-122"/>
                <a:ea typeface="华文宋体" panose="02010600040101010101" charset="-122"/>
                <a:cs typeface="华文宋体" panose="02010600040101010101" charset="-122"/>
              </a:rPr>
              <a:t>以太坊：</a:t>
            </a:r>
            <a:endParaRPr lang="zh-CN" altLang="en-US" sz="2400" b="1">
              <a:latin typeface="华文宋体" panose="02010600040101010101" charset="-122"/>
              <a:ea typeface="华文宋体" panose="02010600040101010101" charset="-122"/>
              <a:cs typeface="华文宋体" panose="02010600040101010101" charset="-122"/>
            </a:endParaRPr>
          </a:p>
          <a:p>
            <a:pPr indent="0">
              <a:buFont typeface="Arial" panose="020B0604020202020204" pitchFamily="34" charset="0"/>
              <a:buNone/>
            </a:pPr>
            <a:r>
              <a:rPr lang="en-US" altLang="zh-CN" sz="2400">
                <a:latin typeface="华文宋体" panose="02010600040101010101" charset="-122"/>
                <a:ea typeface="华文宋体" panose="02010600040101010101" charset="-122"/>
                <a:cs typeface="华文宋体" panose="02010600040101010101" charset="-122"/>
                <a:sym typeface="+mn-ea"/>
              </a:rPr>
              <a:t>ECDSA-</a:t>
            </a:r>
            <a:r>
              <a:rPr lang="en-US" altLang="zh-CN" sz="2400">
                <a:latin typeface="华文宋体" panose="02010600040101010101" charset="-122"/>
                <a:ea typeface="华文宋体" panose="02010600040101010101" charset="-122"/>
                <a:cs typeface="华文宋体" panose="02010600040101010101" charset="-122"/>
              </a:rPr>
              <a:t>secp256k1</a:t>
            </a:r>
            <a:endParaRPr lang="zh-CN" altLang="en-US" sz="2400">
              <a:latin typeface="华文宋体" panose="02010600040101010101" charset="-122"/>
              <a:ea typeface="华文宋体" panose="02010600040101010101" charset="-122"/>
              <a:cs typeface="华文宋体" panose="02010600040101010101" charset="-122"/>
            </a:endParaRPr>
          </a:p>
        </p:txBody>
      </p:sp>
      <p:sp>
        <p:nvSpPr>
          <p:cNvPr id="4" name="文本框 3"/>
          <p:cNvSpPr txBox="1"/>
          <p:nvPr/>
        </p:nvSpPr>
        <p:spPr>
          <a:xfrm>
            <a:off x="8996045" y="3802380"/>
            <a:ext cx="2961640" cy="1076325"/>
          </a:xfrm>
          <a:prstGeom prst="rect">
            <a:avLst/>
          </a:prstGeom>
          <a:noFill/>
        </p:spPr>
        <p:txBody>
          <a:bodyPr wrap="square" rtlCol="0">
            <a:spAutoFit/>
          </a:bodyPr>
          <a:p>
            <a:r>
              <a:rPr lang="zh-CN" altLang="en-US" sz="2400" b="1">
                <a:latin typeface="华文宋体" panose="02010600040101010101" charset="-122"/>
                <a:ea typeface="华文宋体" panose="02010600040101010101" charset="-122"/>
              </a:rPr>
              <a:t>非对称加密</a:t>
            </a:r>
            <a:endParaRPr lang="zh-CN" altLang="en-US" sz="2400" b="1">
              <a:latin typeface="华文宋体" panose="02010600040101010101" charset="-122"/>
              <a:ea typeface="华文宋体" panose="02010600040101010101" charset="-122"/>
            </a:endParaRPr>
          </a:p>
          <a:p>
            <a:pPr marL="285750" indent="-285750">
              <a:buFont typeface="Arial" panose="020B0604020202020204" pitchFamily="34" charset="0"/>
              <a:buChar char="•"/>
            </a:pPr>
            <a:r>
              <a:rPr lang="zh-CN" altLang="en-US" sz="2000">
                <a:latin typeface="华文宋体" panose="02010600040101010101" charset="-122"/>
                <a:ea typeface="华文宋体" panose="02010600040101010101" charset="-122"/>
              </a:rPr>
              <a:t>公钥</a:t>
            </a:r>
            <a:r>
              <a:rPr lang="zh-CN" altLang="en-US" sz="2000" b="1">
                <a:solidFill>
                  <a:srgbClr val="FF0000"/>
                </a:solidFill>
                <a:latin typeface="华文宋体" panose="02010600040101010101" charset="-122"/>
                <a:ea typeface="华文宋体" panose="02010600040101010101" charset="-122"/>
              </a:rPr>
              <a:t>加密</a:t>
            </a:r>
            <a:r>
              <a:rPr lang="zh-CN" altLang="en-US" sz="2000">
                <a:latin typeface="华文宋体" panose="02010600040101010101" charset="-122"/>
                <a:ea typeface="华文宋体" panose="02010600040101010101" charset="-122"/>
              </a:rPr>
              <a:t>，私钥解密</a:t>
            </a:r>
            <a:endParaRPr lang="zh-CN" altLang="en-US" sz="2000">
              <a:latin typeface="华文宋体" panose="02010600040101010101" charset="-122"/>
              <a:ea typeface="华文宋体" panose="02010600040101010101" charset="-122"/>
            </a:endParaRPr>
          </a:p>
          <a:p>
            <a:pPr marL="285750" indent="-285750">
              <a:buFont typeface="Arial" panose="020B0604020202020204" pitchFamily="34" charset="0"/>
              <a:buChar char="•"/>
            </a:pPr>
            <a:r>
              <a:rPr lang="zh-CN" altLang="en-US" sz="2000">
                <a:latin typeface="华文宋体" panose="02010600040101010101" charset="-122"/>
                <a:ea typeface="华文宋体" panose="02010600040101010101" charset="-122"/>
              </a:rPr>
              <a:t>私钥</a:t>
            </a:r>
            <a:r>
              <a:rPr lang="zh-CN" altLang="en-US" sz="2000" b="1">
                <a:solidFill>
                  <a:srgbClr val="FF0000"/>
                </a:solidFill>
                <a:latin typeface="华文宋体" panose="02010600040101010101" charset="-122"/>
                <a:ea typeface="华文宋体" panose="02010600040101010101" charset="-122"/>
              </a:rPr>
              <a:t>签名</a:t>
            </a:r>
            <a:r>
              <a:rPr lang="zh-CN" altLang="en-US" sz="2000">
                <a:latin typeface="华文宋体" panose="02010600040101010101" charset="-122"/>
                <a:ea typeface="华文宋体" panose="02010600040101010101" charset="-122"/>
              </a:rPr>
              <a:t>，公钥验证</a:t>
            </a:r>
            <a:endParaRPr lang="zh-CN" altLang="en-US" sz="2000">
              <a:latin typeface="华文宋体" panose="02010600040101010101" charset="-122"/>
              <a:ea typeface="华文宋体" panose="0201060004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密码学</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3" name="文本框 2"/>
          <p:cNvSpPr txBox="1"/>
          <p:nvPr/>
        </p:nvSpPr>
        <p:spPr>
          <a:xfrm>
            <a:off x="725170" y="1447165"/>
            <a:ext cx="4064000" cy="579755"/>
          </a:xfrm>
          <a:prstGeom prst="rect">
            <a:avLst/>
          </a:prstGeom>
          <a:noFill/>
        </p:spPr>
        <p:txBody>
          <a:bodyPr wrap="square" rtlCol="0">
            <a:noAutofit/>
          </a:bodyPr>
          <a:p>
            <a:r>
              <a:rPr lang="en-US" altLang="zh-CN" sz="3600" b="1">
                <a:solidFill>
                  <a:srgbClr val="0192EF"/>
                </a:solidFill>
                <a:latin typeface="华文彩云" panose="02010800040101010101" charset="-122"/>
                <a:ea typeface="华文彩云" panose="02010800040101010101" charset="-122"/>
                <a:cs typeface="华文彩云" panose="02010800040101010101" charset="-122"/>
              </a:rPr>
              <a:t>Hash </a:t>
            </a:r>
            <a:r>
              <a:rPr lang="zh-CN" altLang="en-US" sz="3600" b="1">
                <a:solidFill>
                  <a:srgbClr val="0192EF"/>
                </a:solidFill>
                <a:latin typeface="华文彩云" panose="02010800040101010101" charset="-122"/>
                <a:ea typeface="华文彩云" panose="02010800040101010101" charset="-122"/>
                <a:cs typeface="华文彩云" panose="02010800040101010101" charset="-122"/>
              </a:rPr>
              <a:t>算法</a:t>
            </a:r>
            <a:endParaRPr lang="zh-CN" altLang="en-US" b="1">
              <a:solidFill>
                <a:srgbClr val="0192EF"/>
              </a:solidFill>
              <a:latin typeface="华文彩云" panose="02010800040101010101" charset="-122"/>
              <a:ea typeface="华文彩云" panose="02010800040101010101" charset="-122"/>
              <a:cs typeface="华文彩云" panose="02010800040101010101" charset="-122"/>
            </a:endParaRPr>
          </a:p>
          <a:p>
            <a:endParaRPr lang="zh-CN" altLang="en-US" b="1">
              <a:solidFill>
                <a:srgbClr val="0192EF"/>
              </a:solidFill>
              <a:latin typeface="华文彩云" panose="02010800040101010101" charset="-122"/>
              <a:ea typeface="华文彩云" panose="02010800040101010101" charset="-122"/>
              <a:cs typeface="华文彩云" panose="02010800040101010101" charset="-122"/>
            </a:endParaRPr>
          </a:p>
        </p:txBody>
      </p:sp>
      <p:sp>
        <p:nvSpPr>
          <p:cNvPr id="7" name="文本框 6"/>
          <p:cNvSpPr txBox="1"/>
          <p:nvPr/>
        </p:nvSpPr>
        <p:spPr>
          <a:xfrm>
            <a:off x="1359535" y="4778375"/>
            <a:ext cx="6370955" cy="1568450"/>
          </a:xfrm>
          <a:prstGeom prst="rect">
            <a:avLst/>
          </a:prstGeom>
          <a:noFill/>
        </p:spPr>
        <p:txBody>
          <a:bodyPr wrap="square" rtlCol="0">
            <a:spAutoFit/>
          </a:bodyPr>
          <a:p>
            <a:pPr indent="0">
              <a:buFont typeface="Arial" panose="020B0604020202020204" pitchFamily="34" charset="0"/>
              <a:buNone/>
            </a:pPr>
            <a:r>
              <a:rPr lang="zh-CN" altLang="en-US" sz="2400" b="1">
                <a:latin typeface="华文宋体" panose="02010600040101010101" charset="-122"/>
                <a:ea typeface="华文宋体" panose="02010600040101010101" charset="-122"/>
                <a:cs typeface="华文宋体" panose="02010600040101010101" charset="-122"/>
              </a:rPr>
              <a:t>区块链对</a:t>
            </a:r>
            <a:r>
              <a:rPr lang="en-US" altLang="zh-CN" sz="2400" b="1">
                <a:latin typeface="华文宋体" panose="02010600040101010101" charset="-122"/>
                <a:ea typeface="华文宋体" panose="02010600040101010101" charset="-122"/>
                <a:cs typeface="华文宋体" panose="02010600040101010101" charset="-122"/>
              </a:rPr>
              <a:t> Hash </a:t>
            </a:r>
            <a:r>
              <a:rPr lang="zh-CN" altLang="en-US" sz="2400" b="1">
                <a:latin typeface="华文宋体" panose="02010600040101010101" charset="-122"/>
                <a:ea typeface="华文宋体" panose="02010600040101010101" charset="-122"/>
                <a:cs typeface="华文宋体" panose="02010600040101010101" charset="-122"/>
              </a:rPr>
              <a:t>算法的要求：</a:t>
            </a:r>
            <a:endParaRPr lang="zh-CN" altLang="en-US" sz="2400" b="1">
              <a:latin typeface="华文宋体" panose="02010600040101010101" charset="-122"/>
              <a:ea typeface="华文宋体" panose="02010600040101010101" charset="-122"/>
              <a:cs typeface="华文宋体" panose="02010600040101010101" charset="-122"/>
            </a:endParaRPr>
          </a:p>
          <a:p>
            <a:pPr marL="800100" lvl="1" indent="-342900">
              <a:buFont typeface="Wingdings" panose="05000000000000000000" charset="0"/>
              <a:buChar char="Ø"/>
            </a:pPr>
            <a:r>
              <a:rPr lang="zh-CN" altLang="en-US" sz="2400">
                <a:latin typeface="华文宋体" panose="02010600040101010101" charset="-122"/>
                <a:ea typeface="华文宋体" panose="02010600040101010101" charset="-122"/>
                <a:cs typeface="华文宋体" panose="02010600040101010101" charset="-122"/>
              </a:rPr>
              <a:t>Collision Resistance (冲突容忍性/hash碰撞)</a:t>
            </a:r>
            <a:endParaRPr lang="zh-CN" altLang="en-US" sz="2400">
              <a:latin typeface="华文宋体" panose="02010600040101010101" charset="-122"/>
              <a:ea typeface="华文宋体" panose="02010600040101010101" charset="-122"/>
              <a:cs typeface="华文宋体" panose="02010600040101010101" charset="-122"/>
            </a:endParaRPr>
          </a:p>
          <a:p>
            <a:pPr marL="800100" lvl="1" indent="-342900">
              <a:buFont typeface="Wingdings" panose="05000000000000000000" charset="0"/>
              <a:buChar char="Ø"/>
            </a:pPr>
            <a:r>
              <a:rPr lang="zh-CN" altLang="en-US" sz="2400">
                <a:latin typeface="华文宋体" panose="02010600040101010101" charset="-122"/>
                <a:ea typeface="华文宋体" panose="02010600040101010101" charset="-122"/>
                <a:cs typeface="华文宋体" panose="02010600040101010101" charset="-122"/>
              </a:rPr>
              <a:t>Hiding (隐蔽性)</a:t>
            </a:r>
            <a:endParaRPr lang="zh-CN" altLang="en-US" sz="2400">
              <a:latin typeface="华文宋体" panose="02010600040101010101" charset="-122"/>
              <a:ea typeface="华文宋体" panose="02010600040101010101" charset="-122"/>
              <a:cs typeface="华文宋体" panose="02010600040101010101" charset="-122"/>
            </a:endParaRPr>
          </a:p>
          <a:p>
            <a:pPr marL="800100" lvl="1" indent="-342900">
              <a:buFont typeface="Wingdings" panose="05000000000000000000" charset="0"/>
              <a:buChar char="Ø"/>
            </a:pPr>
            <a:r>
              <a:rPr lang="zh-CN" altLang="en-US" sz="2400">
                <a:latin typeface="华文宋体" panose="02010600040101010101" charset="-122"/>
                <a:ea typeface="华文宋体" panose="02010600040101010101" charset="-122"/>
                <a:cs typeface="华文宋体" panose="02010600040101010101" charset="-122"/>
              </a:rPr>
              <a:t>Puzzle Friendly (不可预测性)</a:t>
            </a:r>
            <a:endParaRPr lang="zh-CN" altLang="en-US" sz="2400">
              <a:latin typeface="华文宋体" panose="02010600040101010101" charset="-122"/>
              <a:ea typeface="华文宋体" panose="02010600040101010101" charset="-122"/>
              <a:cs typeface="华文宋体" panose="02010600040101010101" charset="-122"/>
            </a:endParaRPr>
          </a:p>
        </p:txBody>
      </p:sp>
      <p:sp>
        <p:nvSpPr>
          <p:cNvPr id="8" name="文本框 7"/>
          <p:cNvSpPr txBox="1"/>
          <p:nvPr/>
        </p:nvSpPr>
        <p:spPr>
          <a:xfrm>
            <a:off x="7890510" y="2082800"/>
            <a:ext cx="4064000" cy="2696210"/>
          </a:xfrm>
          <a:prstGeom prst="rect">
            <a:avLst/>
          </a:prstGeom>
          <a:noFill/>
        </p:spPr>
        <p:txBody>
          <a:bodyPr wrap="square" rtlCol="0">
            <a:noAutofit/>
          </a:bodyPr>
          <a:p>
            <a:pPr marL="342900" indent="-342900">
              <a:buFont typeface="Arial" panose="020B0604020202020204" pitchFamily="34" charset="0"/>
              <a:buChar char="•"/>
            </a:pPr>
            <a:r>
              <a:rPr lang="zh-CN" altLang="en-US" sz="2400" b="1">
                <a:latin typeface="华文宋体" panose="02010600040101010101" charset="-122"/>
                <a:ea typeface="华文宋体" panose="02010600040101010101" charset="-122"/>
                <a:cs typeface="华文宋体" panose="02010600040101010101" charset="-122"/>
              </a:rPr>
              <a:t>比特币采用</a:t>
            </a:r>
            <a:r>
              <a:rPr lang="en-US" altLang="zh-CN" sz="2400" b="1">
                <a:latin typeface="华文宋体" panose="02010600040101010101" charset="-122"/>
                <a:ea typeface="华文宋体" panose="02010600040101010101" charset="-122"/>
                <a:cs typeface="华文宋体" panose="02010600040101010101" charset="-122"/>
              </a:rPr>
              <a:t> </a:t>
            </a:r>
            <a:r>
              <a:rPr lang="en-US" altLang="zh-CN" sz="2400">
                <a:latin typeface="华文宋体" panose="02010600040101010101" charset="-122"/>
                <a:ea typeface="华文宋体" panose="02010600040101010101" charset="-122"/>
                <a:cs typeface="华文宋体" panose="02010600040101010101" charset="-122"/>
              </a:rPr>
              <a:t>sha256 </a:t>
            </a:r>
            <a:endParaRPr lang="en-US" altLang="zh-CN" sz="2400">
              <a:latin typeface="华文宋体" panose="02010600040101010101" charset="-122"/>
              <a:ea typeface="华文宋体" panose="02010600040101010101" charset="-122"/>
              <a:cs typeface="华文宋体" panose="02010600040101010101" charset="-122"/>
            </a:endParaRPr>
          </a:p>
          <a:p>
            <a:pPr marL="342900" indent="-342900">
              <a:buFont typeface="Arial" panose="020B0604020202020204" pitchFamily="34" charset="0"/>
              <a:buChar char="•"/>
            </a:pPr>
            <a:r>
              <a:rPr lang="zh-CN" altLang="en-US" sz="2400" b="1">
                <a:latin typeface="华文宋体" panose="02010600040101010101" charset="-122"/>
                <a:ea typeface="华文宋体" panose="02010600040101010101" charset="-122"/>
                <a:cs typeface="华文宋体" panose="02010600040101010101" charset="-122"/>
              </a:rPr>
              <a:t>以太坊采用</a:t>
            </a:r>
            <a:r>
              <a:rPr lang="en-US" altLang="zh-CN" sz="2400" b="1">
                <a:latin typeface="华文宋体" panose="02010600040101010101" charset="-122"/>
                <a:ea typeface="华文宋体" panose="02010600040101010101" charset="-122"/>
                <a:cs typeface="华文宋体" panose="02010600040101010101" charset="-122"/>
              </a:rPr>
              <a:t> </a:t>
            </a:r>
            <a:r>
              <a:rPr lang="en-US" altLang="zh-CN" sz="2400">
                <a:latin typeface="华文宋体" panose="02010600040101010101" charset="-122"/>
                <a:ea typeface="华文宋体" panose="02010600040101010101" charset="-122"/>
                <a:cs typeface="华文宋体" panose="02010600040101010101" charset="-122"/>
              </a:rPr>
              <a:t>keccak256</a:t>
            </a:r>
            <a:endParaRPr lang="en-US" altLang="zh-CN" sz="2400">
              <a:latin typeface="华文宋体" panose="02010600040101010101" charset="-122"/>
              <a:ea typeface="华文宋体" panose="02010600040101010101" charset="-122"/>
              <a:cs typeface="华文宋体" panose="02010600040101010101" charset="-122"/>
            </a:endParaRPr>
          </a:p>
          <a:p>
            <a:pPr indent="0">
              <a:buFont typeface="Arial" panose="020B0604020202020204" pitchFamily="34" charset="0"/>
              <a:buNone/>
            </a:pPr>
            <a:endParaRPr lang="zh-CN" altLang="en-US" sz="2400">
              <a:latin typeface="华文宋体" panose="02010600040101010101" charset="-122"/>
              <a:ea typeface="华文宋体" panose="02010600040101010101" charset="-122"/>
              <a:cs typeface="华文宋体" panose="02010600040101010101" charset="-122"/>
            </a:endParaRPr>
          </a:p>
          <a:p>
            <a:pPr indent="0">
              <a:buFont typeface="Arial" panose="020B0604020202020204" pitchFamily="34" charset="0"/>
              <a:buNone/>
            </a:pPr>
            <a:r>
              <a:rPr lang="zh-CN" altLang="en-US" sz="2400">
                <a:latin typeface="华文宋体" panose="02010600040101010101" charset="-122"/>
                <a:ea typeface="华文宋体" panose="02010600040101010101" charset="-122"/>
                <a:cs typeface="华文宋体" panose="02010600040101010101" charset="-122"/>
              </a:rPr>
              <a:t>都是映射到一个</a:t>
            </a:r>
            <a:r>
              <a:rPr lang="en-US" altLang="zh-CN" sz="2400">
                <a:latin typeface="华文宋体" panose="02010600040101010101" charset="-122"/>
                <a:ea typeface="华文宋体" panose="02010600040101010101" charset="-122"/>
                <a:cs typeface="华文宋体" panose="02010600040101010101" charset="-122"/>
              </a:rPr>
              <a:t> 2**256 </a:t>
            </a:r>
            <a:r>
              <a:rPr lang="zh-CN" altLang="en-US" sz="2400">
                <a:latin typeface="华文宋体" panose="02010600040101010101" charset="-122"/>
                <a:ea typeface="华文宋体" panose="02010600040101010101" charset="-122"/>
                <a:cs typeface="华文宋体" panose="02010600040101010101" charset="-122"/>
              </a:rPr>
              <a:t>大小的散列空间中，最终体现是原始数据会被映射为一个</a:t>
            </a:r>
            <a:r>
              <a:rPr lang="en-US" altLang="zh-CN" sz="2400">
                <a:latin typeface="华文宋体" panose="02010600040101010101" charset="-122"/>
                <a:ea typeface="华文宋体" panose="02010600040101010101" charset="-122"/>
                <a:cs typeface="华文宋体" panose="02010600040101010101" charset="-122"/>
              </a:rPr>
              <a:t> 32 Bytes </a:t>
            </a:r>
            <a:r>
              <a:rPr lang="zh-CN" altLang="en-US" sz="2400">
                <a:latin typeface="华文宋体" panose="02010600040101010101" charset="-122"/>
                <a:ea typeface="华文宋体" panose="02010600040101010101" charset="-122"/>
                <a:cs typeface="华文宋体" panose="02010600040101010101" charset="-122"/>
              </a:rPr>
              <a:t>的字符串</a:t>
            </a:r>
            <a:endParaRPr lang="zh-CN" altLang="en-US" sz="2400">
              <a:latin typeface="华文宋体" panose="02010600040101010101" charset="-122"/>
              <a:ea typeface="华文宋体" panose="02010600040101010101" charset="-122"/>
              <a:cs typeface="华文宋体" panose="02010600040101010101" charset="-122"/>
            </a:endParaRPr>
          </a:p>
        </p:txBody>
      </p:sp>
      <p:pic>
        <p:nvPicPr>
          <p:cNvPr id="9" name="图片 8" descr="Hash算法"/>
          <p:cNvPicPr>
            <a:picLocks noChangeAspect="1"/>
          </p:cNvPicPr>
          <p:nvPr/>
        </p:nvPicPr>
        <p:blipFill>
          <a:blip r:embed="rId2"/>
          <a:stretch>
            <a:fillRect/>
          </a:stretch>
        </p:blipFill>
        <p:spPr>
          <a:xfrm>
            <a:off x="1360170" y="2082800"/>
            <a:ext cx="6370955" cy="266763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数据</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结构</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4" name="文本框 3"/>
          <p:cNvSpPr txBox="1"/>
          <p:nvPr/>
        </p:nvSpPr>
        <p:spPr>
          <a:xfrm>
            <a:off x="8738235" y="3601720"/>
            <a:ext cx="2610485" cy="624205"/>
          </a:xfrm>
          <a:prstGeom prst="rect">
            <a:avLst/>
          </a:prstGeom>
          <a:noFill/>
        </p:spPr>
        <p:txBody>
          <a:bodyPr wrap="square" rtlCol="0">
            <a:noAutofit/>
          </a:bodyPr>
          <a:p>
            <a:r>
              <a:rPr lang="en-US" altLang="zh-CN" sz="3600" b="1">
                <a:solidFill>
                  <a:srgbClr val="0192EF"/>
                </a:solidFill>
                <a:latin typeface="华文彩云" panose="02010800040101010101" charset="-122"/>
                <a:ea typeface="华文彩云" panose="02010800040101010101" charset="-122"/>
              </a:rPr>
              <a:t>Blockchain</a:t>
            </a:r>
            <a:endParaRPr lang="en-US" altLang="zh-CN" sz="3600" b="1">
              <a:solidFill>
                <a:srgbClr val="0192EF"/>
              </a:solidFill>
              <a:latin typeface="华文彩云" panose="02010800040101010101" charset="-122"/>
              <a:ea typeface="华文彩云" panose="02010800040101010101" charset="-122"/>
            </a:endParaRPr>
          </a:p>
          <a:p>
            <a:endParaRPr lang="zh-CN" altLang="en-US"/>
          </a:p>
        </p:txBody>
      </p:sp>
      <p:pic>
        <p:nvPicPr>
          <p:cNvPr id="85" name="图片 84" descr="未命名文件 (16)"/>
          <p:cNvPicPr>
            <a:picLocks noChangeAspect="1"/>
          </p:cNvPicPr>
          <p:nvPr/>
        </p:nvPicPr>
        <p:blipFill>
          <a:blip r:embed="rId2"/>
          <a:stretch>
            <a:fillRect/>
          </a:stretch>
        </p:blipFill>
        <p:spPr>
          <a:xfrm>
            <a:off x="198755" y="3322955"/>
            <a:ext cx="8539480" cy="3192780"/>
          </a:xfrm>
          <a:prstGeom prst="rect">
            <a:avLst/>
          </a:prstGeom>
        </p:spPr>
      </p:pic>
      <p:sp>
        <p:nvSpPr>
          <p:cNvPr id="87" name="文本框 86"/>
          <p:cNvSpPr txBox="1"/>
          <p:nvPr/>
        </p:nvSpPr>
        <p:spPr>
          <a:xfrm>
            <a:off x="8738235" y="1393825"/>
            <a:ext cx="3455670" cy="624205"/>
          </a:xfrm>
          <a:prstGeom prst="rect">
            <a:avLst/>
          </a:prstGeom>
          <a:noFill/>
        </p:spPr>
        <p:txBody>
          <a:bodyPr wrap="square" rtlCol="0">
            <a:noAutofit/>
          </a:bodyPr>
          <a:p>
            <a:r>
              <a:rPr lang="en-US" altLang="zh-CN" sz="3600" b="1">
                <a:solidFill>
                  <a:srgbClr val="0192EF"/>
                </a:solidFill>
                <a:latin typeface="华文彩云" panose="02010800040101010101" charset="-122"/>
                <a:ea typeface="华文彩云" panose="02010800040101010101" charset="-122"/>
              </a:rPr>
              <a:t>Linked </a:t>
            </a:r>
            <a:r>
              <a:rPr lang="en-US" altLang="zh-CN" sz="3600" b="1">
                <a:solidFill>
                  <a:srgbClr val="0192EF"/>
                </a:solidFill>
                <a:latin typeface="华文彩云" panose="02010800040101010101" charset="-122"/>
                <a:ea typeface="华文彩云" panose="02010800040101010101" charset="-122"/>
              </a:rPr>
              <a:t>List</a:t>
            </a:r>
            <a:endParaRPr lang="en-US" altLang="zh-CN" sz="3600" b="1">
              <a:solidFill>
                <a:srgbClr val="0192EF"/>
              </a:solidFill>
              <a:latin typeface="华文彩云" panose="02010800040101010101" charset="-122"/>
              <a:ea typeface="华文彩云" panose="02010800040101010101" charset="-122"/>
            </a:endParaRPr>
          </a:p>
        </p:txBody>
      </p:sp>
      <p:sp>
        <p:nvSpPr>
          <p:cNvPr id="91" name="文本框 90"/>
          <p:cNvSpPr txBox="1"/>
          <p:nvPr/>
        </p:nvSpPr>
        <p:spPr>
          <a:xfrm>
            <a:off x="8738870" y="2018030"/>
            <a:ext cx="3454400" cy="1198880"/>
          </a:xfrm>
          <a:prstGeom prst="rect">
            <a:avLst/>
          </a:prstGeom>
          <a:noFill/>
        </p:spPr>
        <p:txBody>
          <a:bodyPr wrap="square" rtlCol="0">
            <a:spAutoFit/>
          </a:bodyPr>
          <a:p>
            <a:pPr marL="0" lvl="1" indent="-342900">
              <a:buFont typeface="Arial" panose="020B0604020202020204" pitchFamily="34" charset="0"/>
              <a:buChar char="•"/>
            </a:pPr>
            <a:r>
              <a:rPr lang="zh-CN" altLang="en-US" sz="2400" b="1" dirty="0">
                <a:latin typeface="华文宋体" panose="02010600040101010101" charset="-122"/>
                <a:ea typeface="华文宋体" panose="02010600040101010101" charset="-122"/>
                <a:cs typeface="华文宋体" panose="02010600040101010101" charset="-122"/>
                <a:sym typeface="+mn-ea"/>
              </a:rPr>
              <a:t>内存指针：</a:t>
            </a:r>
            <a:r>
              <a:rPr lang="zh-CN" altLang="en-US" sz="2400" dirty="0">
                <a:latin typeface="华文宋体" panose="02010600040101010101" charset="-122"/>
                <a:ea typeface="华文宋体" panose="02010600040101010101" charset="-122"/>
                <a:cs typeface="华文宋体" panose="02010600040101010101" charset="-122"/>
                <a:sym typeface="+mn-ea"/>
              </a:rPr>
              <a:t>此数据空间有序链接到上一个数据空间</a:t>
            </a:r>
            <a:endParaRPr lang="zh-CN" altLang="en-US" sz="2400" dirty="0">
              <a:latin typeface="华文宋体" panose="02010600040101010101" charset="-122"/>
              <a:ea typeface="华文宋体" panose="02010600040101010101" charset="-122"/>
              <a:cs typeface="华文宋体" panose="02010600040101010101" charset="-122"/>
              <a:sym typeface="+mn-ea"/>
            </a:endParaRPr>
          </a:p>
        </p:txBody>
      </p:sp>
      <p:sp>
        <p:nvSpPr>
          <p:cNvPr id="92" name="文本框 91"/>
          <p:cNvSpPr txBox="1"/>
          <p:nvPr/>
        </p:nvSpPr>
        <p:spPr>
          <a:xfrm>
            <a:off x="8738235" y="4225925"/>
            <a:ext cx="3454400" cy="1568450"/>
          </a:xfrm>
          <a:prstGeom prst="rect">
            <a:avLst/>
          </a:prstGeom>
          <a:noFill/>
        </p:spPr>
        <p:txBody>
          <a:bodyPr wrap="square" rtlCol="0">
            <a:spAutoFit/>
          </a:bodyPr>
          <a:p>
            <a:pPr marL="0" lvl="1" indent="-342900">
              <a:buFont typeface="Arial" panose="020B0604020202020204" pitchFamily="34" charset="0"/>
              <a:buChar char="•"/>
            </a:pPr>
            <a:r>
              <a:rPr lang="en-US" altLang="zh-CN" sz="2400" b="1" dirty="0">
                <a:latin typeface="华文宋体" panose="02010600040101010101" charset="-122"/>
                <a:ea typeface="华文宋体" panose="02010600040101010101" charset="-122"/>
                <a:cs typeface="华文宋体" panose="02010600040101010101" charset="-122"/>
                <a:sym typeface="+mn-ea"/>
              </a:rPr>
              <a:t>Hash</a:t>
            </a:r>
            <a:r>
              <a:rPr lang="zh-CN" altLang="en-US" sz="2400" b="1" dirty="0">
                <a:latin typeface="华文宋体" panose="02010600040101010101" charset="-122"/>
                <a:ea typeface="华文宋体" panose="02010600040101010101" charset="-122"/>
                <a:cs typeface="华文宋体" panose="02010600040101010101" charset="-122"/>
                <a:sym typeface="+mn-ea"/>
              </a:rPr>
              <a:t>指针：</a:t>
            </a:r>
            <a:r>
              <a:rPr lang="zh-CN" altLang="en-US" sz="2400" dirty="0">
                <a:latin typeface="华文宋体" panose="02010600040101010101" charset="-122"/>
                <a:ea typeface="华文宋体" panose="02010600040101010101" charset="-122"/>
                <a:cs typeface="华文宋体" panose="02010600040101010101" charset="-122"/>
                <a:sym typeface="+mn-ea"/>
              </a:rPr>
              <a:t>此数据内容有序链接到上一个数据内容</a:t>
            </a:r>
            <a:endParaRPr lang="zh-CN" altLang="en-US" sz="2400" dirty="0">
              <a:latin typeface="华文宋体" panose="02010600040101010101" charset="-122"/>
              <a:ea typeface="华文宋体" panose="02010600040101010101" charset="-122"/>
              <a:cs typeface="华文宋体" panose="02010600040101010101" charset="-122"/>
              <a:sym typeface="+mn-ea"/>
            </a:endParaRPr>
          </a:p>
          <a:p>
            <a:pPr marL="342900" lvl="1" indent="-342900">
              <a:buFont typeface="Arial" panose="020B0604020202020204" pitchFamily="34" charset="0"/>
              <a:buChar char="•"/>
            </a:pPr>
            <a:r>
              <a:rPr lang="zh-CN" altLang="en-US" sz="2400" dirty="0">
                <a:latin typeface="华文宋体" panose="02010600040101010101" charset="-122"/>
                <a:ea typeface="华文宋体" panose="02010600040101010101" charset="-122"/>
                <a:cs typeface="华文宋体" panose="02010600040101010101" charset="-122"/>
                <a:sym typeface="+mn-ea"/>
              </a:rPr>
              <a:t>防止</a:t>
            </a:r>
            <a:r>
              <a:rPr lang="zh-CN" altLang="en-US" sz="2400" dirty="0">
                <a:latin typeface="华文宋体" panose="02010600040101010101" charset="-122"/>
                <a:ea typeface="华文宋体" panose="02010600040101010101" charset="-122"/>
                <a:cs typeface="华文宋体" panose="02010600040101010101" charset="-122"/>
                <a:sym typeface="+mn-ea"/>
              </a:rPr>
              <a:t>内容篡改</a:t>
            </a:r>
            <a:endParaRPr lang="zh-CN" altLang="en-US" sz="2400" dirty="0">
              <a:latin typeface="华文宋体" panose="02010600040101010101" charset="-122"/>
              <a:ea typeface="华文宋体" panose="02010600040101010101" charset="-122"/>
              <a:cs typeface="华文宋体" panose="02010600040101010101" charset="-122"/>
              <a:sym typeface="+mn-ea"/>
            </a:endParaRPr>
          </a:p>
        </p:txBody>
      </p:sp>
      <p:pic>
        <p:nvPicPr>
          <p:cNvPr id="3" name="图片 2" descr="链表"/>
          <p:cNvPicPr>
            <a:picLocks noChangeAspect="1"/>
          </p:cNvPicPr>
          <p:nvPr>
            <p:custDataLst>
              <p:tags r:id="rId3"/>
            </p:custDataLst>
          </p:nvPr>
        </p:nvPicPr>
        <p:blipFill>
          <a:blip r:embed="rId4"/>
          <a:stretch>
            <a:fillRect/>
          </a:stretch>
        </p:blipFill>
        <p:spPr>
          <a:xfrm>
            <a:off x="356235" y="1092200"/>
            <a:ext cx="8382000" cy="2137410"/>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未命名文件 (13)"/>
          <p:cNvPicPr>
            <a:picLocks noChangeAspect="1"/>
          </p:cNvPicPr>
          <p:nvPr>
            <p:custDataLst>
              <p:tags r:id="rId1"/>
            </p:custDataLst>
          </p:nvPr>
        </p:nvPicPr>
        <p:blipFill>
          <a:blip r:embed="rId2"/>
          <a:stretch>
            <a:fillRect/>
          </a:stretch>
        </p:blipFill>
        <p:spPr>
          <a:xfrm>
            <a:off x="1057275" y="1200150"/>
            <a:ext cx="10077450" cy="4838065"/>
          </a:xfrm>
          <a:prstGeom prst="rect">
            <a:avLst/>
          </a:prstGeom>
        </p:spPr>
      </p:pic>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数据</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结构</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3"/>
          <a:stretch>
            <a:fillRect/>
          </a:stretch>
        </p:blipFill>
        <p:spPr>
          <a:xfrm>
            <a:off x="10130155" y="284480"/>
            <a:ext cx="1764665" cy="720725"/>
          </a:xfrm>
          <a:prstGeom prst="rect">
            <a:avLst/>
          </a:prstGeom>
        </p:spPr>
      </p:pic>
      <p:sp>
        <p:nvSpPr>
          <p:cNvPr id="18" name="文本框 17"/>
          <p:cNvSpPr txBox="1"/>
          <p:nvPr/>
        </p:nvSpPr>
        <p:spPr>
          <a:xfrm>
            <a:off x="7229475" y="1200150"/>
            <a:ext cx="3990975" cy="748030"/>
          </a:xfrm>
          <a:prstGeom prst="rect">
            <a:avLst/>
          </a:prstGeom>
          <a:noFill/>
        </p:spPr>
        <p:txBody>
          <a:bodyPr wrap="square" rtlCol="0">
            <a:noAutofit/>
          </a:bodyPr>
          <a:p>
            <a:pPr algn="ctr"/>
            <a:r>
              <a:rPr lang="en-US" altLang="zh-CN" sz="2400"/>
              <a:t>Cryptographic Commitment</a:t>
            </a:r>
            <a:endParaRPr lang="en-US" altLang="zh-CN" sz="2400"/>
          </a:p>
          <a:p>
            <a:pPr algn="ctr"/>
            <a:r>
              <a:rPr lang="zh-CN" altLang="en-US" sz="2400"/>
              <a:t>加密承诺</a:t>
            </a:r>
            <a:r>
              <a:rPr lang="en-US" altLang="zh-CN" sz="2400"/>
              <a:t> - </a:t>
            </a:r>
            <a:r>
              <a:rPr lang="zh-CN" altLang="en-US" sz="2400"/>
              <a:t>零知识</a:t>
            </a:r>
            <a:r>
              <a:rPr lang="zh-CN" altLang="en-US" sz="2400"/>
              <a:t>证明</a:t>
            </a:r>
            <a:endParaRPr lang="zh-CN" altLang="en-US" sz="2400"/>
          </a:p>
        </p:txBody>
      </p:sp>
      <p:sp>
        <p:nvSpPr>
          <p:cNvPr id="87" name="文本框 86"/>
          <p:cNvSpPr txBox="1"/>
          <p:nvPr/>
        </p:nvSpPr>
        <p:spPr>
          <a:xfrm>
            <a:off x="1057275" y="1200150"/>
            <a:ext cx="3455670" cy="624205"/>
          </a:xfrm>
          <a:prstGeom prst="rect">
            <a:avLst/>
          </a:prstGeom>
          <a:noFill/>
        </p:spPr>
        <p:txBody>
          <a:bodyPr wrap="square" rtlCol="0">
            <a:noAutofit/>
          </a:bodyPr>
          <a:p>
            <a:r>
              <a:rPr lang="en-US" altLang="zh-CN" sz="3600" b="1">
                <a:solidFill>
                  <a:srgbClr val="0192EF"/>
                </a:solidFill>
                <a:latin typeface="华文彩云" panose="02010800040101010101" charset="-122"/>
                <a:ea typeface="华文彩云" panose="02010800040101010101" charset="-122"/>
              </a:rPr>
              <a:t>Merkel </a:t>
            </a:r>
            <a:r>
              <a:rPr lang="en-US" altLang="zh-CN" sz="3600" b="1">
                <a:solidFill>
                  <a:srgbClr val="0192EF"/>
                </a:solidFill>
                <a:latin typeface="华文彩云" panose="02010800040101010101" charset="-122"/>
                <a:ea typeface="华文彩云" panose="02010800040101010101" charset="-122"/>
              </a:rPr>
              <a:t>Tree</a:t>
            </a:r>
            <a:endParaRPr lang="en-US" altLang="zh-CN" sz="3600" b="1">
              <a:solidFill>
                <a:srgbClr val="0192EF"/>
              </a:solidFill>
              <a:latin typeface="华文彩云" panose="02010800040101010101" charset="-122"/>
              <a:ea typeface="华文彩云" panose="02010800040101010101" charset="-122"/>
            </a:endParaRPr>
          </a:p>
        </p:txBody>
      </p:sp>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p:cNvSpPr/>
          <p:nvPr/>
        </p:nvSpPr>
        <p:spPr>
          <a:xfrm>
            <a:off x="3089910" y="2912745"/>
            <a:ext cx="8500745" cy="1257300"/>
          </a:xfrm>
          <a:prstGeom prst="rect">
            <a:avLst/>
          </a:prstGeom>
          <a:solidFill>
            <a:schemeClr val="accent4">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1094105" y="2992120"/>
            <a:ext cx="1218565" cy="1104900"/>
          </a:xfrm>
          <a:prstGeom prst="rect">
            <a:avLst/>
          </a:prstGeom>
          <a:solidFill>
            <a:schemeClr val="bg1"/>
          </a:solidFill>
          <a:ln>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01 -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区块链基础</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分布式</a:t>
            </a:r>
            <a:endPar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endParaRPr>
          </a:p>
        </p:txBody>
      </p:sp>
      <p:pic>
        <p:nvPicPr>
          <p:cNvPr id="62" name="图片 61" descr="网易区块链黑白透明logo"/>
          <p:cNvPicPr>
            <a:picLocks noChangeAspect="1"/>
          </p:cNvPicPr>
          <p:nvPr/>
        </p:nvPicPr>
        <p:blipFill>
          <a:blip r:embed="rId1"/>
          <a:stretch>
            <a:fillRect/>
          </a:stretch>
        </p:blipFill>
        <p:spPr>
          <a:xfrm>
            <a:off x="10130155" y="284480"/>
            <a:ext cx="1764665" cy="720725"/>
          </a:xfrm>
          <a:prstGeom prst="rect">
            <a:avLst/>
          </a:prstGeom>
        </p:spPr>
      </p:pic>
      <p:sp>
        <p:nvSpPr>
          <p:cNvPr id="5" name="矩形 4"/>
          <p:cNvSpPr/>
          <p:nvPr/>
        </p:nvSpPr>
        <p:spPr>
          <a:xfrm>
            <a:off x="1094105" y="2039620"/>
            <a:ext cx="1218565" cy="486410"/>
          </a:xfrm>
          <a:prstGeom prst="rect">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电商服务</a:t>
            </a:r>
            <a:endParaRPr lang="zh-CN" altLang="en-US">
              <a:solidFill>
                <a:schemeClr val="tx1"/>
              </a:solidFill>
            </a:endParaRPr>
          </a:p>
        </p:txBody>
      </p:sp>
      <p:sp>
        <p:nvSpPr>
          <p:cNvPr id="6" name="椭圆 5"/>
          <p:cNvSpPr/>
          <p:nvPr/>
        </p:nvSpPr>
        <p:spPr>
          <a:xfrm>
            <a:off x="1384300" y="3210560"/>
            <a:ext cx="638175" cy="61976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节点</a:t>
            </a:r>
            <a:endParaRPr lang="zh-CN" altLang="en-US">
              <a:solidFill>
                <a:schemeClr val="tx1"/>
              </a:solidFill>
            </a:endParaRPr>
          </a:p>
        </p:txBody>
      </p:sp>
      <p:cxnSp>
        <p:nvCxnSpPr>
          <p:cNvPr id="8" name="直接箭头连接符 7"/>
          <p:cNvCxnSpPr>
            <a:stCxn id="7" idx="0"/>
            <a:endCxn id="5" idx="2"/>
          </p:cNvCxnSpPr>
          <p:nvPr/>
        </p:nvCxnSpPr>
        <p:spPr>
          <a:xfrm flipV="1">
            <a:off x="1703705" y="2526030"/>
            <a:ext cx="0" cy="46609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3" name="矩形 12"/>
          <p:cNvSpPr/>
          <p:nvPr/>
        </p:nvSpPr>
        <p:spPr>
          <a:xfrm>
            <a:off x="3203575" y="2983230"/>
            <a:ext cx="3789045" cy="1113790"/>
          </a:xfrm>
          <a:prstGeom prst="rect">
            <a:avLst/>
          </a:prstGeom>
          <a:solidFill>
            <a:schemeClr val="bg1"/>
          </a:solidFill>
          <a:ln>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矩形 13"/>
          <p:cNvSpPr/>
          <p:nvPr/>
        </p:nvSpPr>
        <p:spPr>
          <a:xfrm>
            <a:off x="4488815" y="2030730"/>
            <a:ext cx="1218565" cy="486410"/>
          </a:xfrm>
          <a:prstGeom prst="rect">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电商服务</a:t>
            </a:r>
            <a:endParaRPr lang="zh-CN" altLang="en-US">
              <a:solidFill>
                <a:schemeClr val="tx1"/>
              </a:solidFill>
            </a:endParaRPr>
          </a:p>
        </p:txBody>
      </p:sp>
      <p:sp>
        <p:nvSpPr>
          <p:cNvPr id="15" name="椭圆 14"/>
          <p:cNvSpPr/>
          <p:nvPr/>
        </p:nvSpPr>
        <p:spPr>
          <a:xfrm>
            <a:off x="3493770" y="3201670"/>
            <a:ext cx="638175" cy="61976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节点</a:t>
            </a:r>
            <a:endParaRPr lang="zh-CN" altLang="en-US">
              <a:solidFill>
                <a:schemeClr val="tx1"/>
              </a:solidFill>
            </a:endParaRPr>
          </a:p>
        </p:txBody>
      </p:sp>
      <p:cxnSp>
        <p:nvCxnSpPr>
          <p:cNvPr id="16" name="直接箭头连接符 15"/>
          <p:cNvCxnSpPr>
            <a:stCxn id="13" idx="0"/>
            <a:endCxn id="14" idx="2"/>
          </p:cNvCxnSpPr>
          <p:nvPr/>
        </p:nvCxnSpPr>
        <p:spPr>
          <a:xfrm flipV="1">
            <a:off x="5098415" y="2517140"/>
            <a:ext cx="0" cy="46609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7" name="椭圆 16"/>
          <p:cNvSpPr/>
          <p:nvPr/>
        </p:nvSpPr>
        <p:spPr>
          <a:xfrm>
            <a:off x="4364990" y="3201670"/>
            <a:ext cx="638175" cy="61976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节点</a:t>
            </a:r>
            <a:endParaRPr lang="zh-CN" altLang="en-US">
              <a:solidFill>
                <a:schemeClr val="tx1"/>
              </a:solidFill>
            </a:endParaRPr>
          </a:p>
        </p:txBody>
      </p:sp>
      <p:sp>
        <p:nvSpPr>
          <p:cNvPr id="18" name="椭圆 17"/>
          <p:cNvSpPr/>
          <p:nvPr/>
        </p:nvSpPr>
        <p:spPr>
          <a:xfrm>
            <a:off x="6107430" y="3201670"/>
            <a:ext cx="638175" cy="61976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节点</a:t>
            </a:r>
            <a:endParaRPr lang="zh-CN" altLang="en-US">
              <a:solidFill>
                <a:schemeClr val="tx1"/>
              </a:solidFill>
            </a:endParaRPr>
          </a:p>
        </p:txBody>
      </p:sp>
      <p:sp>
        <p:nvSpPr>
          <p:cNvPr id="19" name="椭圆 18"/>
          <p:cNvSpPr/>
          <p:nvPr/>
        </p:nvSpPr>
        <p:spPr>
          <a:xfrm>
            <a:off x="5236210" y="3201670"/>
            <a:ext cx="638175" cy="61976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节点</a:t>
            </a:r>
            <a:endParaRPr lang="zh-CN" altLang="en-US">
              <a:solidFill>
                <a:schemeClr val="tx1"/>
              </a:solidFill>
            </a:endParaRPr>
          </a:p>
        </p:txBody>
      </p:sp>
      <p:cxnSp>
        <p:nvCxnSpPr>
          <p:cNvPr id="20" name="直接箭头连接符 19"/>
          <p:cNvCxnSpPr>
            <a:stCxn id="17" idx="2"/>
            <a:endCxn id="15" idx="6"/>
          </p:cNvCxnSpPr>
          <p:nvPr/>
        </p:nvCxnSpPr>
        <p:spPr>
          <a:xfrm flipH="1">
            <a:off x="4131945" y="3511550"/>
            <a:ext cx="233045" cy="0"/>
          </a:xfrm>
          <a:prstGeom prst="straightConnector1">
            <a:avLst/>
          </a:prstGeom>
          <a:ln>
            <a:solidFill>
              <a:schemeClr val="tx1"/>
            </a:solidFill>
            <a:headEnd type="none"/>
            <a:tailEnd type="none"/>
          </a:ln>
        </p:spPr>
        <p:style>
          <a:lnRef idx="2">
            <a:schemeClr val="accent1"/>
          </a:lnRef>
          <a:fillRef idx="0">
            <a:srgbClr val="FFFFFF"/>
          </a:fillRef>
          <a:effectRef idx="0">
            <a:srgbClr val="FFFFFF"/>
          </a:effectRef>
          <a:fontRef idx="minor">
            <a:schemeClr val="tx1"/>
          </a:fontRef>
        </p:style>
      </p:cxnSp>
      <p:cxnSp>
        <p:nvCxnSpPr>
          <p:cNvPr id="25" name="直接箭头连接符 24"/>
          <p:cNvCxnSpPr>
            <a:stCxn id="19" idx="2"/>
            <a:endCxn id="17" idx="6"/>
          </p:cNvCxnSpPr>
          <p:nvPr/>
        </p:nvCxnSpPr>
        <p:spPr>
          <a:xfrm flipH="1">
            <a:off x="5003165" y="3511550"/>
            <a:ext cx="233045" cy="0"/>
          </a:xfrm>
          <a:prstGeom prst="straightConnector1">
            <a:avLst/>
          </a:prstGeom>
          <a:ln>
            <a:solidFill>
              <a:schemeClr val="tx1"/>
            </a:solidFill>
            <a:headEnd type="none"/>
            <a:tailEnd type="none"/>
          </a:ln>
        </p:spPr>
        <p:style>
          <a:lnRef idx="2">
            <a:schemeClr val="accent1"/>
          </a:lnRef>
          <a:fillRef idx="0">
            <a:srgbClr val="FFFFFF"/>
          </a:fillRef>
          <a:effectRef idx="0">
            <a:srgbClr val="FFFFFF"/>
          </a:effectRef>
          <a:fontRef idx="minor">
            <a:schemeClr val="tx1"/>
          </a:fontRef>
        </p:style>
      </p:cxnSp>
      <p:cxnSp>
        <p:nvCxnSpPr>
          <p:cNvPr id="26" name="直接箭头连接符 25"/>
          <p:cNvCxnSpPr/>
          <p:nvPr/>
        </p:nvCxnSpPr>
        <p:spPr>
          <a:xfrm flipH="1">
            <a:off x="5874385" y="3511550"/>
            <a:ext cx="233045" cy="0"/>
          </a:xfrm>
          <a:prstGeom prst="straightConnector1">
            <a:avLst/>
          </a:prstGeom>
          <a:ln>
            <a:solidFill>
              <a:schemeClr val="tx1"/>
            </a:solidFill>
            <a:headEnd type="none"/>
            <a:tailEnd type="none"/>
          </a:ln>
        </p:spPr>
        <p:style>
          <a:lnRef idx="2">
            <a:schemeClr val="accent1"/>
          </a:lnRef>
          <a:fillRef idx="0">
            <a:srgbClr val="FFFFFF"/>
          </a:fillRef>
          <a:effectRef idx="0">
            <a:srgbClr val="FFFFFF"/>
          </a:effectRef>
          <a:fontRef idx="minor">
            <a:schemeClr val="tx1"/>
          </a:fontRef>
        </p:style>
      </p:cxnSp>
      <p:sp>
        <p:nvSpPr>
          <p:cNvPr id="29" name="矩形 28"/>
          <p:cNvSpPr/>
          <p:nvPr/>
        </p:nvSpPr>
        <p:spPr>
          <a:xfrm>
            <a:off x="3203575" y="4265295"/>
            <a:ext cx="3789045" cy="1113790"/>
          </a:xfrm>
          <a:prstGeom prst="rect">
            <a:avLst/>
          </a:prstGeom>
          <a:solidFill>
            <a:schemeClr val="bg1"/>
          </a:solidFill>
          <a:ln>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矩形 29"/>
          <p:cNvSpPr/>
          <p:nvPr/>
        </p:nvSpPr>
        <p:spPr>
          <a:xfrm>
            <a:off x="3493770" y="4563110"/>
            <a:ext cx="3251835" cy="55816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公司</a:t>
            </a:r>
            <a:r>
              <a:rPr lang="en-US" altLang="zh-CN">
                <a:solidFill>
                  <a:schemeClr val="tx1"/>
                </a:solidFill>
              </a:rPr>
              <a:t>/</a:t>
            </a:r>
            <a:r>
              <a:rPr lang="zh-CN" altLang="en-US">
                <a:solidFill>
                  <a:schemeClr val="tx1"/>
                </a:solidFill>
              </a:rPr>
              <a:t>组织</a:t>
            </a:r>
            <a:r>
              <a:rPr lang="en-US" altLang="zh-CN">
                <a:solidFill>
                  <a:schemeClr val="tx1"/>
                </a:solidFill>
              </a:rPr>
              <a:t>/</a:t>
            </a:r>
            <a:r>
              <a:rPr lang="zh-CN" altLang="en-US">
                <a:solidFill>
                  <a:schemeClr val="tx1"/>
                </a:solidFill>
              </a:rPr>
              <a:t>个体</a:t>
            </a:r>
            <a:r>
              <a:rPr lang="en-US" altLang="zh-CN">
                <a:solidFill>
                  <a:schemeClr val="tx1"/>
                </a:solidFill>
              </a:rPr>
              <a:t> A</a:t>
            </a:r>
            <a:endParaRPr lang="en-US" altLang="zh-CN">
              <a:solidFill>
                <a:schemeClr val="tx1"/>
              </a:solidFill>
            </a:endParaRPr>
          </a:p>
        </p:txBody>
      </p:sp>
      <p:cxnSp>
        <p:nvCxnSpPr>
          <p:cNvPr id="31" name="直接箭头连接符 30"/>
          <p:cNvCxnSpPr>
            <a:stCxn id="30" idx="0"/>
            <a:endCxn id="15" idx="4"/>
          </p:cNvCxnSpPr>
          <p:nvPr/>
        </p:nvCxnSpPr>
        <p:spPr>
          <a:xfrm flipH="1" flipV="1">
            <a:off x="3813175" y="3821430"/>
            <a:ext cx="1306830" cy="7416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2" name="直接箭头连接符 31"/>
          <p:cNvCxnSpPr>
            <a:stCxn id="30" idx="0"/>
            <a:endCxn id="17" idx="4"/>
          </p:cNvCxnSpPr>
          <p:nvPr/>
        </p:nvCxnSpPr>
        <p:spPr>
          <a:xfrm flipH="1" flipV="1">
            <a:off x="4684395" y="3821430"/>
            <a:ext cx="435610" cy="7416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3" name="直接箭头连接符 32"/>
          <p:cNvCxnSpPr>
            <a:stCxn id="30" idx="0"/>
            <a:endCxn id="19" idx="4"/>
          </p:cNvCxnSpPr>
          <p:nvPr/>
        </p:nvCxnSpPr>
        <p:spPr>
          <a:xfrm flipV="1">
            <a:off x="5120005" y="3821430"/>
            <a:ext cx="435610" cy="7416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34" name="直接箭头连接符 33"/>
          <p:cNvCxnSpPr>
            <a:stCxn id="30" idx="0"/>
            <a:endCxn id="18" idx="4"/>
          </p:cNvCxnSpPr>
          <p:nvPr/>
        </p:nvCxnSpPr>
        <p:spPr>
          <a:xfrm flipV="1">
            <a:off x="5120005" y="3821430"/>
            <a:ext cx="1306830" cy="7416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37" name="矩形 36"/>
          <p:cNvSpPr/>
          <p:nvPr/>
        </p:nvSpPr>
        <p:spPr>
          <a:xfrm>
            <a:off x="7701915" y="2992120"/>
            <a:ext cx="3789045" cy="1113790"/>
          </a:xfrm>
          <a:prstGeom prst="rect">
            <a:avLst/>
          </a:prstGeom>
          <a:solidFill>
            <a:schemeClr val="bg1"/>
          </a:solidFill>
          <a:ln>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矩形 37"/>
          <p:cNvSpPr/>
          <p:nvPr/>
        </p:nvSpPr>
        <p:spPr>
          <a:xfrm>
            <a:off x="7702550" y="2280285"/>
            <a:ext cx="3788410" cy="486410"/>
          </a:xfrm>
          <a:prstGeom prst="rect">
            <a:avLst/>
          </a:prstGeom>
          <a:solidFill>
            <a:schemeClr val="accent5">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区块链</a:t>
            </a:r>
            <a:endParaRPr lang="zh-CN" altLang="en-US">
              <a:solidFill>
                <a:schemeClr val="tx1"/>
              </a:solidFill>
            </a:endParaRPr>
          </a:p>
        </p:txBody>
      </p:sp>
      <p:sp>
        <p:nvSpPr>
          <p:cNvPr id="39" name="椭圆 38"/>
          <p:cNvSpPr/>
          <p:nvPr/>
        </p:nvSpPr>
        <p:spPr>
          <a:xfrm>
            <a:off x="7992110" y="3210560"/>
            <a:ext cx="638175" cy="61976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节点</a:t>
            </a:r>
            <a:endParaRPr lang="zh-CN" altLang="en-US">
              <a:solidFill>
                <a:schemeClr val="tx1"/>
              </a:solidFill>
            </a:endParaRPr>
          </a:p>
        </p:txBody>
      </p:sp>
      <p:cxnSp>
        <p:nvCxnSpPr>
          <p:cNvPr id="40" name="直接箭头连接符 39"/>
          <p:cNvCxnSpPr>
            <a:stCxn id="37" idx="0"/>
            <a:endCxn id="38" idx="2"/>
          </p:cNvCxnSpPr>
          <p:nvPr/>
        </p:nvCxnSpPr>
        <p:spPr>
          <a:xfrm flipV="1">
            <a:off x="9596755" y="2766695"/>
            <a:ext cx="0" cy="225425"/>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41" name="椭圆 40"/>
          <p:cNvSpPr/>
          <p:nvPr/>
        </p:nvSpPr>
        <p:spPr>
          <a:xfrm>
            <a:off x="8863330" y="3210560"/>
            <a:ext cx="638175" cy="61976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节点</a:t>
            </a:r>
            <a:endParaRPr lang="zh-CN" altLang="en-US">
              <a:solidFill>
                <a:schemeClr val="tx1"/>
              </a:solidFill>
            </a:endParaRPr>
          </a:p>
        </p:txBody>
      </p:sp>
      <p:sp>
        <p:nvSpPr>
          <p:cNvPr id="42" name="椭圆 41"/>
          <p:cNvSpPr/>
          <p:nvPr/>
        </p:nvSpPr>
        <p:spPr>
          <a:xfrm>
            <a:off x="10605770" y="3210560"/>
            <a:ext cx="638175" cy="61976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节点</a:t>
            </a:r>
            <a:endParaRPr lang="zh-CN" altLang="en-US">
              <a:solidFill>
                <a:schemeClr val="tx1"/>
              </a:solidFill>
            </a:endParaRPr>
          </a:p>
        </p:txBody>
      </p:sp>
      <p:sp>
        <p:nvSpPr>
          <p:cNvPr id="43" name="椭圆 42"/>
          <p:cNvSpPr/>
          <p:nvPr/>
        </p:nvSpPr>
        <p:spPr>
          <a:xfrm>
            <a:off x="9734550" y="3210560"/>
            <a:ext cx="638175" cy="619760"/>
          </a:xfrm>
          <a:prstGeom prst="ellipse">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rPr>
              <a:t>节点</a:t>
            </a:r>
            <a:endParaRPr lang="zh-CN" altLang="en-US">
              <a:solidFill>
                <a:schemeClr val="tx1"/>
              </a:solidFill>
            </a:endParaRPr>
          </a:p>
        </p:txBody>
      </p:sp>
      <p:cxnSp>
        <p:nvCxnSpPr>
          <p:cNvPr id="44" name="直接箭头连接符 43"/>
          <p:cNvCxnSpPr>
            <a:stCxn id="41" idx="2"/>
            <a:endCxn id="39" idx="6"/>
          </p:cNvCxnSpPr>
          <p:nvPr/>
        </p:nvCxnSpPr>
        <p:spPr>
          <a:xfrm flipH="1">
            <a:off x="8630285" y="3520440"/>
            <a:ext cx="233045" cy="0"/>
          </a:xfrm>
          <a:prstGeom prst="straightConnector1">
            <a:avLst/>
          </a:prstGeom>
          <a:ln>
            <a:solidFill>
              <a:schemeClr val="tx1"/>
            </a:solidFill>
            <a:headEnd type="none"/>
            <a:tailEnd type="none"/>
          </a:ln>
        </p:spPr>
        <p:style>
          <a:lnRef idx="2">
            <a:schemeClr val="accent1"/>
          </a:lnRef>
          <a:fillRef idx="0">
            <a:srgbClr val="FFFFFF"/>
          </a:fillRef>
          <a:effectRef idx="0">
            <a:srgbClr val="FFFFFF"/>
          </a:effectRef>
          <a:fontRef idx="minor">
            <a:schemeClr val="tx1"/>
          </a:fontRef>
        </p:style>
      </p:cxnSp>
      <p:cxnSp>
        <p:nvCxnSpPr>
          <p:cNvPr id="45" name="直接箭头连接符 44"/>
          <p:cNvCxnSpPr>
            <a:stCxn id="43" idx="2"/>
            <a:endCxn id="41" idx="6"/>
          </p:cNvCxnSpPr>
          <p:nvPr/>
        </p:nvCxnSpPr>
        <p:spPr>
          <a:xfrm flipH="1">
            <a:off x="9501505" y="3520440"/>
            <a:ext cx="233045" cy="0"/>
          </a:xfrm>
          <a:prstGeom prst="straightConnector1">
            <a:avLst/>
          </a:prstGeom>
          <a:ln>
            <a:solidFill>
              <a:schemeClr val="tx1"/>
            </a:solidFill>
            <a:headEnd type="none"/>
            <a:tailEnd type="none"/>
          </a:ln>
        </p:spPr>
        <p:style>
          <a:lnRef idx="2">
            <a:schemeClr val="accent1"/>
          </a:lnRef>
          <a:fillRef idx="0">
            <a:srgbClr val="FFFFFF"/>
          </a:fillRef>
          <a:effectRef idx="0">
            <a:srgbClr val="FFFFFF"/>
          </a:effectRef>
          <a:fontRef idx="minor">
            <a:schemeClr val="tx1"/>
          </a:fontRef>
        </p:style>
      </p:cxnSp>
      <p:cxnSp>
        <p:nvCxnSpPr>
          <p:cNvPr id="46" name="直接箭头连接符 45"/>
          <p:cNvCxnSpPr/>
          <p:nvPr/>
        </p:nvCxnSpPr>
        <p:spPr>
          <a:xfrm flipH="1">
            <a:off x="10372725" y="3520440"/>
            <a:ext cx="233045" cy="0"/>
          </a:xfrm>
          <a:prstGeom prst="straightConnector1">
            <a:avLst/>
          </a:prstGeom>
          <a:ln>
            <a:solidFill>
              <a:schemeClr val="tx1"/>
            </a:solidFill>
            <a:headEnd type="none"/>
            <a:tailEnd type="none"/>
          </a:ln>
        </p:spPr>
        <p:style>
          <a:lnRef idx="2">
            <a:schemeClr val="accent1"/>
          </a:lnRef>
          <a:fillRef idx="0">
            <a:srgbClr val="FFFFFF"/>
          </a:fillRef>
          <a:effectRef idx="0">
            <a:srgbClr val="FFFFFF"/>
          </a:effectRef>
          <a:fontRef idx="minor">
            <a:schemeClr val="tx1"/>
          </a:fontRef>
        </p:style>
      </p:cxnSp>
      <p:sp>
        <p:nvSpPr>
          <p:cNvPr id="47" name="矩形 46"/>
          <p:cNvSpPr/>
          <p:nvPr/>
        </p:nvSpPr>
        <p:spPr>
          <a:xfrm>
            <a:off x="7701915" y="4274185"/>
            <a:ext cx="3789045" cy="1113790"/>
          </a:xfrm>
          <a:prstGeom prst="rect">
            <a:avLst/>
          </a:prstGeom>
          <a:solidFill>
            <a:schemeClr val="bg1"/>
          </a:solidFill>
          <a:ln>
            <a:solidFill>
              <a:schemeClr val="tx1"/>
            </a:solidFill>
            <a:prstDash val="sysDash"/>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8" name="矩形 47"/>
          <p:cNvSpPr/>
          <p:nvPr/>
        </p:nvSpPr>
        <p:spPr>
          <a:xfrm>
            <a:off x="7985760" y="4572000"/>
            <a:ext cx="636270" cy="55816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rPr>
              <a:t>...A</a:t>
            </a:r>
            <a:endParaRPr lang="en-US" altLang="zh-CN">
              <a:solidFill>
                <a:schemeClr val="tx1"/>
              </a:solidFill>
            </a:endParaRPr>
          </a:p>
        </p:txBody>
      </p:sp>
      <p:cxnSp>
        <p:nvCxnSpPr>
          <p:cNvPr id="49" name="直接箭头连接符 48"/>
          <p:cNvCxnSpPr>
            <a:stCxn id="48" idx="0"/>
            <a:endCxn id="39" idx="4"/>
          </p:cNvCxnSpPr>
          <p:nvPr/>
        </p:nvCxnSpPr>
        <p:spPr>
          <a:xfrm flipV="1">
            <a:off x="8303895" y="3830320"/>
            <a:ext cx="7620" cy="7416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0" name="直接箭头连接符 49"/>
          <p:cNvCxnSpPr>
            <a:stCxn id="53" idx="0"/>
            <a:endCxn id="41" idx="4"/>
          </p:cNvCxnSpPr>
          <p:nvPr/>
        </p:nvCxnSpPr>
        <p:spPr>
          <a:xfrm flipH="1" flipV="1">
            <a:off x="9182735" y="3830320"/>
            <a:ext cx="432435" cy="7416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1" name="直接箭头连接符 50"/>
          <p:cNvCxnSpPr>
            <a:stCxn id="54" idx="0"/>
            <a:endCxn id="42" idx="4"/>
          </p:cNvCxnSpPr>
          <p:nvPr/>
        </p:nvCxnSpPr>
        <p:spPr>
          <a:xfrm flipH="1" flipV="1">
            <a:off x="10925175" y="3830320"/>
            <a:ext cx="635" cy="7416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cxnSp>
        <p:nvCxnSpPr>
          <p:cNvPr id="52" name="直接箭头连接符 51"/>
          <p:cNvCxnSpPr>
            <a:stCxn id="53" idx="0"/>
            <a:endCxn id="43" idx="4"/>
          </p:cNvCxnSpPr>
          <p:nvPr/>
        </p:nvCxnSpPr>
        <p:spPr>
          <a:xfrm flipV="1">
            <a:off x="9615170" y="3830320"/>
            <a:ext cx="438785" cy="74168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3" name="矩形 52"/>
          <p:cNvSpPr/>
          <p:nvPr/>
        </p:nvSpPr>
        <p:spPr>
          <a:xfrm>
            <a:off x="9297035" y="4572000"/>
            <a:ext cx="636270" cy="55816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sym typeface="+mn-ea"/>
              </a:rPr>
              <a:t>...</a:t>
            </a:r>
            <a:r>
              <a:rPr lang="en-US" altLang="zh-CN">
                <a:solidFill>
                  <a:schemeClr val="tx1"/>
                </a:solidFill>
              </a:rPr>
              <a:t>B</a:t>
            </a:r>
            <a:endParaRPr lang="en-US" altLang="zh-CN">
              <a:solidFill>
                <a:schemeClr val="tx1"/>
              </a:solidFill>
            </a:endParaRPr>
          </a:p>
        </p:txBody>
      </p:sp>
      <p:sp>
        <p:nvSpPr>
          <p:cNvPr id="54" name="矩形 53"/>
          <p:cNvSpPr/>
          <p:nvPr/>
        </p:nvSpPr>
        <p:spPr>
          <a:xfrm>
            <a:off x="10607675" y="4572000"/>
            <a:ext cx="636270" cy="55816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solidFill>
                  <a:schemeClr val="tx1"/>
                </a:solidFill>
                <a:sym typeface="+mn-ea"/>
              </a:rPr>
              <a:t>...</a:t>
            </a:r>
            <a:r>
              <a:rPr lang="en-US" altLang="zh-CN">
                <a:solidFill>
                  <a:schemeClr val="tx1"/>
                </a:solidFill>
              </a:rPr>
              <a:t>C</a:t>
            </a:r>
            <a:endParaRPr lang="en-US" altLang="zh-CN">
              <a:solidFill>
                <a:schemeClr val="tx1"/>
              </a:solidFill>
            </a:endParaRPr>
          </a:p>
        </p:txBody>
      </p:sp>
      <p:sp>
        <p:nvSpPr>
          <p:cNvPr id="55" name="矩形 54"/>
          <p:cNvSpPr/>
          <p:nvPr/>
        </p:nvSpPr>
        <p:spPr>
          <a:xfrm>
            <a:off x="7702550" y="1553210"/>
            <a:ext cx="3788410" cy="486410"/>
          </a:xfrm>
          <a:prstGeom prst="rect">
            <a:avLst/>
          </a:prstGeom>
          <a:solidFill>
            <a:schemeClr val="accent3">
              <a:lumMod val="20000"/>
              <a:lumOff val="8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solidFill>
                  <a:schemeClr val="tx1"/>
                </a:solidFill>
                <a:sym typeface="+mn-ea"/>
              </a:rPr>
              <a:t>电商</a:t>
            </a:r>
            <a:r>
              <a:rPr lang="en-US" altLang="zh-CN">
                <a:solidFill>
                  <a:schemeClr val="tx1"/>
                </a:solidFill>
                <a:sym typeface="+mn-ea"/>
              </a:rPr>
              <a:t>, </a:t>
            </a:r>
            <a:r>
              <a:rPr lang="zh-CN" altLang="en-US">
                <a:solidFill>
                  <a:schemeClr val="tx1"/>
                </a:solidFill>
                <a:sym typeface="+mn-ea"/>
              </a:rPr>
              <a:t>交易所</a:t>
            </a:r>
            <a:r>
              <a:rPr lang="en-US" altLang="zh-CN">
                <a:solidFill>
                  <a:schemeClr val="tx1"/>
                </a:solidFill>
                <a:sym typeface="+mn-ea"/>
              </a:rPr>
              <a:t>, </a:t>
            </a:r>
            <a:r>
              <a:rPr lang="zh-CN" altLang="en-US">
                <a:solidFill>
                  <a:schemeClr val="tx1"/>
                </a:solidFill>
                <a:sym typeface="+mn-ea"/>
              </a:rPr>
              <a:t>社交</a:t>
            </a:r>
            <a:r>
              <a:rPr lang="en-US" altLang="zh-CN">
                <a:solidFill>
                  <a:schemeClr val="tx1"/>
                </a:solidFill>
                <a:sym typeface="+mn-ea"/>
              </a:rPr>
              <a:t>, </a:t>
            </a:r>
            <a:r>
              <a:rPr lang="zh-CN" altLang="en-US">
                <a:solidFill>
                  <a:schemeClr val="tx1"/>
                </a:solidFill>
                <a:sym typeface="+mn-ea"/>
              </a:rPr>
              <a:t>游戏</a:t>
            </a:r>
            <a:endParaRPr lang="zh-CN" altLang="en-US">
              <a:solidFill>
                <a:schemeClr val="tx1"/>
              </a:solidFill>
              <a:sym typeface="+mn-ea"/>
            </a:endParaRPr>
          </a:p>
        </p:txBody>
      </p:sp>
      <p:cxnSp>
        <p:nvCxnSpPr>
          <p:cNvPr id="56" name="直接箭头连接符 55"/>
          <p:cNvCxnSpPr>
            <a:endCxn id="55" idx="2"/>
          </p:cNvCxnSpPr>
          <p:nvPr/>
        </p:nvCxnSpPr>
        <p:spPr>
          <a:xfrm flipH="1" flipV="1">
            <a:off x="9596755" y="2039620"/>
            <a:ext cx="2540" cy="24130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57" name="文本框 56"/>
          <p:cNvSpPr txBox="1"/>
          <p:nvPr/>
        </p:nvSpPr>
        <p:spPr>
          <a:xfrm>
            <a:off x="1092835" y="6278880"/>
            <a:ext cx="10396855" cy="368300"/>
          </a:xfrm>
          <a:prstGeom prst="rect">
            <a:avLst/>
          </a:prstGeom>
          <a:noFill/>
        </p:spPr>
        <p:txBody>
          <a:bodyPr wrap="square" rtlCol="0">
            <a:spAutoFit/>
          </a:bodyPr>
          <a:p>
            <a:r>
              <a:rPr lang="zh-CN" altLang="en-US" b="1"/>
              <a:t>分布式系统：</a:t>
            </a:r>
            <a:r>
              <a:rPr lang="zh-CN" altLang="en-US"/>
              <a:t>物理层面分离的多个不同的计算机通过网络通信</a:t>
            </a:r>
            <a:r>
              <a:rPr lang="zh-CN" altLang="en-US"/>
              <a:t>协作组成的一个联合的</a:t>
            </a:r>
            <a:r>
              <a:rPr lang="zh-CN" altLang="en-US"/>
              <a:t>系统</a:t>
            </a:r>
            <a:endParaRPr lang="zh-CN" altLang="en-US"/>
          </a:p>
        </p:txBody>
      </p:sp>
      <p:sp>
        <p:nvSpPr>
          <p:cNvPr id="58" name="文本框 57"/>
          <p:cNvSpPr txBox="1"/>
          <p:nvPr/>
        </p:nvSpPr>
        <p:spPr>
          <a:xfrm>
            <a:off x="1092835" y="5557520"/>
            <a:ext cx="10396220" cy="645160"/>
          </a:xfrm>
          <a:prstGeom prst="rect">
            <a:avLst/>
          </a:prstGeom>
          <a:noFill/>
        </p:spPr>
        <p:txBody>
          <a:bodyPr wrap="square" rtlCol="0">
            <a:spAutoFit/>
          </a:bodyPr>
          <a:p>
            <a:r>
              <a:rPr lang="zh-CN" altLang="en-US" b="1"/>
              <a:t>分布式网络：</a:t>
            </a:r>
            <a:r>
              <a:rPr lang="zh-CN" altLang="en-US"/>
              <a:t>是一种网络架构，它指的是网络中没有中央控制节点，所有节点平等且自主地参与通信。节点之间通过点对点（P2P）方式进行连接和数据交换。</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000"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0-#ppt_w/2"/>
                                          </p:val>
                                        </p:tav>
                                        <p:tav tm="100000">
                                          <p:val>
                                            <p:strVal val="#ppt_x"/>
                                          </p:val>
                                        </p:tav>
                                      </p:tavLst>
                                    </p:anim>
                                    <p:anim calcmode="lin" valueType="num">
                                      <p:cBhvr additive="base">
                                        <p:cTn id="8" dur="10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000"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0-#ppt_w/2"/>
                                          </p:val>
                                        </p:tav>
                                        <p:tav tm="100000">
                                          <p:val>
                                            <p:strVal val="#ppt_x"/>
                                          </p:val>
                                        </p:tav>
                                      </p:tavLst>
                                    </p:anim>
                                    <p:anim calcmode="lin" valueType="num">
                                      <p:cBhvr additive="base">
                                        <p:cTn id="12" dur="1000" fill="hold"/>
                                        <p:tgtEl>
                                          <p:spTgt spid="30"/>
                                        </p:tgtEl>
                                        <p:attrNameLst>
                                          <p:attrName>ppt_y</p:attrName>
                                        </p:attrNameLst>
                                      </p:cBhvr>
                                      <p:tavLst>
                                        <p:tav tm="0">
                                          <p:val>
                                            <p:strVal val="#ppt_y"/>
                                          </p:val>
                                        </p:tav>
                                        <p:tav tm="100000">
                                          <p:val>
                                            <p:strVal val="#ppt_y"/>
                                          </p:val>
                                        </p:tav>
                                      </p:tavLst>
                                    </p:anim>
                                  </p:childTnLst>
                                </p:cTn>
                              </p:par>
                              <p:par>
                                <p:cTn id="13" presetID="3" presetClass="entr" presetSubtype="10" fill="hold" nodeType="withEffect">
                                  <p:stCondLst>
                                    <p:cond delay="1500"/>
                                  </p:stCondLst>
                                  <p:childTnLst>
                                    <p:set>
                                      <p:cBhvr>
                                        <p:cTn id="14" dur="1" fill="hold">
                                          <p:stCondLst>
                                            <p:cond delay="0"/>
                                          </p:stCondLst>
                                        </p:cTn>
                                        <p:tgtEl>
                                          <p:spTgt spid="34"/>
                                        </p:tgtEl>
                                        <p:attrNameLst>
                                          <p:attrName>style.visibility</p:attrName>
                                        </p:attrNameLst>
                                      </p:cBhvr>
                                      <p:to>
                                        <p:strVal val="visible"/>
                                      </p:to>
                                    </p:set>
                                    <p:animEffect transition="in" filter="blinds(horizontal)">
                                      <p:cBhvr>
                                        <p:cTn id="15" dur="500"/>
                                        <p:tgtEl>
                                          <p:spTgt spid="34"/>
                                        </p:tgtEl>
                                      </p:cBhvr>
                                    </p:animEffect>
                                  </p:childTnLst>
                                </p:cTn>
                              </p:par>
                              <p:par>
                                <p:cTn id="16" presetID="3" presetClass="entr" presetSubtype="10" fill="hold" nodeType="withEffect">
                                  <p:stCondLst>
                                    <p:cond delay="1500"/>
                                  </p:stCondLst>
                                  <p:childTnLst>
                                    <p:set>
                                      <p:cBhvr>
                                        <p:cTn id="17" dur="1" fill="hold">
                                          <p:stCondLst>
                                            <p:cond delay="0"/>
                                          </p:stCondLst>
                                        </p:cTn>
                                        <p:tgtEl>
                                          <p:spTgt spid="31"/>
                                        </p:tgtEl>
                                        <p:attrNameLst>
                                          <p:attrName>style.visibility</p:attrName>
                                        </p:attrNameLst>
                                      </p:cBhvr>
                                      <p:to>
                                        <p:strVal val="visible"/>
                                      </p:to>
                                    </p:set>
                                    <p:animEffect transition="in" filter="blinds(horizontal)">
                                      <p:cBhvr>
                                        <p:cTn id="18" dur="500"/>
                                        <p:tgtEl>
                                          <p:spTgt spid="31"/>
                                        </p:tgtEl>
                                      </p:cBhvr>
                                    </p:animEffect>
                                  </p:childTnLst>
                                </p:cTn>
                              </p:par>
                              <p:par>
                                <p:cTn id="19" presetID="3" presetClass="entr" presetSubtype="10" fill="hold" nodeType="withEffect">
                                  <p:stCondLst>
                                    <p:cond delay="1500"/>
                                  </p:stCondLst>
                                  <p:childTnLst>
                                    <p:set>
                                      <p:cBhvr>
                                        <p:cTn id="20" dur="1" fill="hold">
                                          <p:stCondLst>
                                            <p:cond delay="0"/>
                                          </p:stCondLst>
                                        </p:cTn>
                                        <p:tgtEl>
                                          <p:spTgt spid="32"/>
                                        </p:tgtEl>
                                        <p:attrNameLst>
                                          <p:attrName>style.visibility</p:attrName>
                                        </p:attrNameLst>
                                      </p:cBhvr>
                                      <p:to>
                                        <p:strVal val="visible"/>
                                      </p:to>
                                    </p:set>
                                    <p:animEffect transition="in" filter="blinds(horizontal)">
                                      <p:cBhvr>
                                        <p:cTn id="21" dur="500"/>
                                        <p:tgtEl>
                                          <p:spTgt spid="32"/>
                                        </p:tgtEl>
                                      </p:cBhvr>
                                    </p:animEffect>
                                  </p:childTnLst>
                                </p:cTn>
                              </p:par>
                              <p:par>
                                <p:cTn id="22" presetID="3" presetClass="entr" presetSubtype="10" fill="hold" nodeType="withEffect">
                                  <p:stCondLst>
                                    <p:cond delay="1500"/>
                                  </p:stCondLst>
                                  <p:childTnLst>
                                    <p:set>
                                      <p:cBhvr>
                                        <p:cTn id="23" dur="1" fill="hold">
                                          <p:stCondLst>
                                            <p:cond delay="0"/>
                                          </p:stCondLst>
                                        </p:cTn>
                                        <p:tgtEl>
                                          <p:spTgt spid="33"/>
                                        </p:tgtEl>
                                        <p:attrNameLst>
                                          <p:attrName>style.visibility</p:attrName>
                                        </p:attrNameLst>
                                      </p:cBhvr>
                                      <p:to>
                                        <p:strVal val="visible"/>
                                      </p:to>
                                    </p:set>
                                    <p:animEffect transition="in" filter="blinds(horizontal)">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0" nodeType="click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blinds(horizontal)">
                                      <p:cBhvr>
                                        <p:cTn id="73" dur="500"/>
                                        <p:tgtEl>
                                          <p:spTgt spid="59"/>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58"/>
                                        </p:tgtEl>
                                        <p:attrNameLst>
                                          <p:attrName>style.visibility</p:attrName>
                                        </p:attrNameLst>
                                      </p:cBhvr>
                                      <p:to>
                                        <p:strVal val="visible"/>
                                      </p:to>
                                    </p:set>
                                    <p:animEffect transition="in" filter="blinds(horizontal)">
                                      <p:cBhvr>
                                        <p:cTn id="76" dur="500"/>
                                        <p:tgtEl>
                                          <p:spTgt spid="58"/>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blinds(horizontal)">
                                      <p:cBhvr>
                                        <p:cTn id="7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29" grpId="1" animBg="1"/>
      <p:bldP spid="30" grpId="1" animBg="1"/>
      <p:bldP spid="59" grpId="0" animBg="1"/>
      <p:bldP spid="58" grpId="0"/>
      <p:bldP spid="57" grpId="0"/>
      <p:bldP spid="59" grpId="1" animBg="1"/>
      <p:bldP spid="58" grpId="1"/>
      <p:bldP spid="57" grpId="1"/>
      <p:bldP spid="37" grpId="0" animBg="1"/>
      <p:bldP spid="39" grpId="0" animBg="1"/>
      <p:bldP spid="41" grpId="0" animBg="1"/>
      <p:bldP spid="42" grpId="0" animBg="1"/>
      <p:bldP spid="43" grpId="0" animBg="1"/>
      <p:bldP spid="47" grpId="0" animBg="1"/>
      <p:bldP spid="48" grpId="0" animBg="1"/>
      <p:bldP spid="53" grpId="0" animBg="1"/>
      <p:bldP spid="54" grpId="0" animBg="1"/>
      <p:bldP spid="55" grpId="0" animBg="1"/>
      <p:bldP spid="37" grpId="1" animBg="1"/>
      <p:bldP spid="39" grpId="1" animBg="1"/>
      <p:bldP spid="41" grpId="1" animBg="1"/>
      <p:bldP spid="42" grpId="1" animBg="1"/>
      <p:bldP spid="43" grpId="1" animBg="1"/>
      <p:bldP spid="47" grpId="1" animBg="1"/>
      <p:bldP spid="48" grpId="1" animBg="1"/>
      <p:bldP spid="53" grpId="1" animBg="1"/>
      <p:bldP spid="54" grpId="1" animBg="1"/>
      <p:bldP spid="55" grpId="1" animBg="1"/>
      <p:bldP spid="38" grpId="0" animBg="1"/>
      <p:bldP spid="38" grpId="1"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DIAGRAM_VIRTUALLY_FRAME" val="{&quot;height&quot;:216,&quot;left&quot;:54.75,&quot;top&quot;:203.55,&quot;width&quot;:860.05}"/>
</p:tagLst>
</file>

<file path=ppt/tags/tag101.xml><?xml version="1.0" encoding="utf-8"?>
<p:tagLst xmlns:p="http://schemas.openxmlformats.org/presentationml/2006/main">
  <p:tag name="KSO_WM_DIAGRAM_VIRTUALLY_FRAME" val="{&quot;height&quot;:216,&quot;left&quot;:54.75,&quot;top&quot;:203.55,&quot;width&quot;:860.05}"/>
</p:tagLst>
</file>

<file path=ppt/tags/tag102.xml><?xml version="1.0" encoding="utf-8"?>
<p:tagLst xmlns:p="http://schemas.openxmlformats.org/presentationml/2006/main">
  <p:tag name="KSO_WM_DIAGRAM_VIRTUALLY_FRAME" val="{&quot;height&quot;:216,&quot;left&quot;:54.75,&quot;top&quot;:203.55,&quot;width&quot;:860.05}"/>
</p:tagLst>
</file>

<file path=ppt/tags/tag103.xml><?xml version="1.0" encoding="utf-8"?>
<p:tagLst xmlns:p="http://schemas.openxmlformats.org/presentationml/2006/main">
  <p:tag name="KSO_WM_DIAGRAM_VIRTUALLY_FRAME" val="{&quot;height&quot;:216,&quot;left&quot;:54.75,&quot;top&quot;:203.55,&quot;width&quot;:860.05}"/>
</p:tagLst>
</file>

<file path=ppt/tags/tag104.xml><?xml version="1.0" encoding="utf-8"?>
<p:tagLst xmlns:p="http://schemas.openxmlformats.org/presentationml/2006/main">
  <p:tag name="KSO_WM_DIAGRAM_VIRTUALLY_FRAME" val="{&quot;height&quot;:216,&quot;left&quot;:54.75,&quot;top&quot;:203.55,&quot;width&quot;:860.05}"/>
</p:tagLst>
</file>

<file path=ppt/tags/tag105.xml><?xml version="1.0" encoding="utf-8"?>
<p:tagLst xmlns:p="http://schemas.openxmlformats.org/presentationml/2006/main">
  <p:tag name="KSO_WM_DIAGRAM_VIRTUALLY_FRAME" val="{&quot;height&quot;:216,&quot;left&quot;:54.75,&quot;top&quot;:203.55,&quot;width&quot;:860.05}"/>
</p:tagLst>
</file>

<file path=ppt/tags/tag106.xml><?xml version="1.0" encoding="utf-8"?>
<p:tagLst xmlns:p="http://schemas.openxmlformats.org/presentationml/2006/main">
  <p:tag name="KSO_WM_DIAGRAM_VIRTUALLY_FRAME" val="{&quot;height&quot;:216,&quot;left&quot;:54.75,&quot;top&quot;:203.55,&quot;width&quot;:860.05}"/>
</p:tagLst>
</file>

<file path=ppt/tags/tag107.xml><?xml version="1.0" encoding="utf-8"?>
<p:tagLst xmlns:p="http://schemas.openxmlformats.org/presentationml/2006/main">
  <p:tag name="KSO_WM_DIAGRAM_VIRTUALLY_FRAME" val="{&quot;height&quot;:216,&quot;left&quot;:54.75,&quot;top&quot;:203.55,&quot;width&quot;:860.05}"/>
</p:tagLst>
</file>

<file path=ppt/tags/tag108.xml><?xml version="1.0" encoding="utf-8"?>
<p:tagLst xmlns:p="http://schemas.openxmlformats.org/presentationml/2006/main">
  <p:tag name="KSO_WM_DIAGRAM_VIRTUALLY_FRAME" val="{&quot;height&quot;:216,&quot;left&quot;:54.75,&quot;top&quot;:203.55,&quot;width&quot;:860.05}"/>
</p:tagLst>
</file>

<file path=ppt/tags/tag109.xml><?xml version="1.0" encoding="utf-8"?>
<p:tagLst xmlns:p="http://schemas.openxmlformats.org/presentationml/2006/main">
  <p:tag name="KSO_WM_DIAGRAM_VIRTUALLY_FRAME" val="{&quot;height&quot;:216,&quot;left&quot;:54.75,&quot;top&quot;:203.55,&quot;width&quot;:860.0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DIAGRAM_VIRTUALLY_FRAME" val="{&quot;height&quot;:216,&quot;left&quot;:54.75,&quot;top&quot;:203.55,&quot;width&quot;:860.05}"/>
</p:tagLst>
</file>

<file path=ppt/tags/tag111.xml><?xml version="1.0" encoding="utf-8"?>
<p:tagLst xmlns:p="http://schemas.openxmlformats.org/presentationml/2006/main">
  <p:tag name="KSO_WM_BEAUTIFY_FLAG" val="#wm#"/>
  <p:tag name="KSO_WM_TEMPLATE_CATEGORY" val="custom"/>
  <p:tag name="KSO_WM_TEMPLATE_INDEX" val="20205081"/>
</p:tagLst>
</file>

<file path=ppt/tags/tag112.xml><?xml version="1.0" encoding="utf-8"?>
<p:tagLst xmlns:p="http://schemas.openxmlformats.org/presentationml/2006/main">
  <p:tag name="picid" val="{b5b93d84-e395-4930-86f2-e6a6cf99f66e}"/>
</p:tagLst>
</file>

<file path=ppt/tags/tag113.xml><?xml version="1.0" encoding="utf-8"?>
<p:tagLst xmlns:p="http://schemas.openxmlformats.org/presentationml/2006/main">
  <p:tag name="KSO_WM_DIAGRAM_VIRTUALLY_FRAME" val="{&quot;height&quot;:222.9,&quot;left&quot;:113.7,&quot;top&quot;:203.55,&quot;width&quot;:801.1}"/>
</p:tagLst>
</file>

<file path=ppt/tags/tag114.xml><?xml version="1.0" encoding="utf-8"?>
<p:tagLst xmlns:p="http://schemas.openxmlformats.org/presentationml/2006/main">
  <p:tag name="KSO_WM_DIAGRAM_VIRTUALLY_FRAME" val="{&quot;height&quot;:222.9,&quot;left&quot;:113.7,&quot;top&quot;:203.55,&quot;width&quot;:801.1}"/>
</p:tagLst>
</file>

<file path=ppt/tags/tag115.xml><?xml version="1.0" encoding="utf-8"?>
<p:tagLst xmlns:p="http://schemas.openxmlformats.org/presentationml/2006/main">
  <p:tag name="KSO_WM_DIAGRAM_VIRTUALLY_FRAME" val="{&quot;height&quot;:222.9,&quot;left&quot;:113.7,&quot;top&quot;:203.55,&quot;width&quot;:801.1}"/>
</p:tagLst>
</file>

<file path=ppt/tags/tag116.xml><?xml version="1.0" encoding="utf-8"?>
<p:tagLst xmlns:p="http://schemas.openxmlformats.org/presentationml/2006/main">
  <p:tag name="KSO_WM_DIAGRAM_VIRTUALLY_FRAME" val="{&quot;height&quot;:222.9,&quot;left&quot;:113.7,&quot;top&quot;:203.55,&quot;width&quot;:801.1}"/>
</p:tagLst>
</file>

<file path=ppt/tags/tag117.xml><?xml version="1.0" encoding="utf-8"?>
<p:tagLst xmlns:p="http://schemas.openxmlformats.org/presentationml/2006/main">
  <p:tag name="KSO_WM_DIAGRAM_VIRTUALLY_FRAME" val="{&quot;height&quot;:222.9,&quot;left&quot;:113.7,&quot;top&quot;:203.55,&quot;width&quot;:801.1}"/>
</p:tagLst>
</file>

<file path=ppt/tags/tag118.xml><?xml version="1.0" encoding="utf-8"?>
<p:tagLst xmlns:p="http://schemas.openxmlformats.org/presentationml/2006/main">
  <p:tag name="KSO_WM_DIAGRAM_VIRTUALLY_FRAME" val="{&quot;height&quot;:222.9,&quot;left&quot;:113.7,&quot;top&quot;:203.55,&quot;width&quot;:801.1}"/>
</p:tagLst>
</file>

<file path=ppt/tags/tag119.xml><?xml version="1.0" encoding="utf-8"?>
<p:tagLst xmlns:p="http://schemas.openxmlformats.org/presentationml/2006/main">
  <p:tag name="KSO_WM_DIAGRAM_VIRTUALLY_FRAME" val="{&quot;height&quot;:222.9,&quot;left&quot;:113.7,&quot;top&quot;:203.55,&quot;width&quot;:801.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DIAGRAM_VIRTUALLY_FRAME" val="{&quot;height&quot;:222.9,&quot;left&quot;:113.7,&quot;top&quot;:203.55,&quot;width&quot;:801.1}"/>
</p:tagLst>
</file>

<file path=ppt/tags/tag121.xml><?xml version="1.0" encoding="utf-8"?>
<p:tagLst xmlns:p="http://schemas.openxmlformats.org/presentationml/2006/main">
  <p:tag name="KSO_WM_DIAGRAM_VIRTUALLY_FRAME" val="{&quot;height&quot;:222.9,&quot;left&quot;:113.7,&quot;top&quot;:203.55,&quot;width&quot;:801.1}"/>
</p:tagLst>
</file>

<file path=ppt/tags/tag122.xml><?xml version="1.0" encoding="utf-8"?>
<p:tagLst xmlns:p="http://schemas.openxmlformats.org/presentationml/2006/main">
  <p:tag name="KSO_WM_DIAGRAM_VIRTUALLY_FRAME" val="{&quot;height&quot;:222.9,&quot;left&quot;:113.7,&quot;top&quot;:203.55,&quot;width&quot;:801.1}"/>
</p:tagLst>
</file>

<file path=ppt/tags/tag123.xml><?xml version="1.0" encoding="utf-8"?>
<p:tagLst xmlns:p="http://schemas.openxmlformats.org/presentationml/2006/main">
  <p:tag name="KSO_WM_DIAGRAM_VIRTUALLY_FRAME" val="{&quot;height&quot;:222.9,&quot;left&quot;:113.7,&quot;top&quot;:203.55,&quot;width&quot;:801.1}"/>
</p:tagLst>
</file>

<file path=ppt/tags/tag124.xml><?xml version="1.0" encoding="utf-8"?>
<p:tagLst xmlns:p="http://schemas.openxmlformats.org/presentationml/2006/main">
  <p:tag name="KSO_WM_DIAGRAM_VIRTUALLY_FRAME" val="{&quot;height&quot;:222.9,&quot;left&quot;:113.7,&quot;top&quot;:203.55,&quot;width&quot;:801.1}"/>
</p:tagLst>
</file>

<file path=ppt/tags/tag125.xml><?xml version="1.0" encoding="utf-8"?>
<p:tagLst xmlns:p="http://schemas.openxmlformats.org/presentationml/2006/main">
  <p:tag name="KSO_WM_DIAGRAM_VIRTUALLY_FRAME" val="{&quot;height&quot;:222.9,&quot;left&quot;:113.7,&quot;top&quot;:203.55,&quot;width&quot;:801.1}"/>
</p:tagLst>
</file>

<file path=ppt/tags/tag126.xml><?xml version="1.0" encoding="utf-8"?>
<p:tagLst xmlns:p="http://schemas.openxmlformats.org/presentationml/2006/main">
  <p:tag name="KSO_WM_DIAGRAM_VIRTUALLY_FRAME" val="{&quot;height&quot;:222.9,&quot;left&quot;:113.7,&quot;top&quot;:203.55,&quot;width&quot;:801.1}"/>
</p:tagLst>
</file>

<file path=ppt/tags/tag127.xml><?xml version="1.0" encoding="utf-8"?>
<p:tagLst xmlns:p="http://schemas.openxmlformats.org/presentationml/2006/main">
  <p:tag name="KSO_WM_DIAGRAM_VIRTUALLY_FRAME" val="{&quot;height&quot;:222.9,&quot;left&quot;:113.7,&quot;top&quot;:203.55,&quot;width&quot;:801.1}"/>
</p:tagLst>
</file>

<file path=ppt/tags/tag128.xml><?xml version="1.0" encoding="utf-8"?>
<p:tagLst xmlns:p="http://schemas.openxmlformats.org/presentationml/2006/main">
  <p:tag name="KSO_WM_BEAUTIFY_FLAG" val="#wm#"/>
  <p:tag name="KSO_WM_TEMPLATE_CATEGORY" val="custom"/>
  <p:tag name="KSO_WM_TEMPLATE_INDEX" val="20205081"/>
</p:tagLst>
</file>

<file path=ppt/tags/tag129.xml><?xml version="1.0" encoding="utf-8"?>
<p:tagLst xmlns:p="http://schemas.openxmlformats.org/presentationml/2006/main">
  <p:tag name="picid" val="{b5b93d84-e395-4930-86f2-e6a6cf99f66e}"/>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DIAGRAM_VIRTUALLY_FRAME" val="{&quot;height&quot;:222.9,&quot;left&quot;:113.7,&quot;top&quot;:203.55,&quot;width&quot;:801.1}"/>
</p:tagLst>
</file>

<file path=ppt/tags/tag131.xml><?xml version="1.0" encoding="utf-8"?>
<p:tagLst xmlns:p="http://schemas.openxmlformats.org/presentationml/2006/main">
  <p:tag name="KSO_WM_DIAGRAM_VIRTUALLY_FRAME" val="{&quot;height&quot;:222.9,&quot;left&quot;:113.7,&quot;top&quot;:203.55,&quot;width&quot;:801.1}"/>
</p:tagLst>
</file>

<file path=ppt/tags/tag132.xml><?xml version="1.0" encoding="utf-8"?>
<p:tagLst xmlns:p="http://schemas.openxmlformats.org/presentationml/2006/main">
  <p:tag name="KSO_WM_DIAGRAM_VIRTUALLY_FRAME" val="{&quot;height&quot;:222.9,&quot;left&quot;:113.7,&quot;top&quot;:203.55,&quot;width&quot;:801.1}"/>
</p:tagLst>
</file>

<file path=ppt/tags/tag133.xml><?xml version="1.0" encoding="utf-8"?>
<p:tagLst xmlns:p="http://schemas.openxmlformats.org/presentationml/2006/main">
  <p:tag name="KSO_WM_DIAGRAM_VIRTUALLY_FRAME" val="{&quot;height&quot;:222.9,&quot;left&quot;:113.7,&quot;top&quot;:203.55,&quot;width&quot;:801.1}"/>
</p:tagLst>
</file>

<file path=ppt/tags/tag134.xml><?xml version="1.0" encoding="utf-8"?>
<p:tagLst xmlns:p="http://schemas.openxmlformats.org/presentationml/2006/main">
  <p:tag name="KSO_WM_DIAGRAM_VIRTUALLY_FRAME" val="{&quot;height&quot;:222.9,&quot;left&quot;:113.7,&quot;top&quot;:203.55,&quot;width&quot;:801.1}"/>
</p:tagLst>
</file>

<file path=ppt/tags/tag135.xml><?xml version="1.0" encoding="utf-8"?>
<p:tagLst xmlns:p="http://schemas.openxmlformats.org/presentationml/2006/main">
  <p:tag name="KSO_WM_DIAGRAM_VIRTUALLY_FRAME" val="{&quot;height&quot;:222.9,&quot;left&quot;:113.7,&quot;top&quot;:203.55,&quot;width&quot;:801.1}"/>
</p:tagLst>
</file>

<file path=ppt/tags/tag136.xml><?xml version="1.0" encoding="utf-8"?>
<p:tagLst xmlns:p="http://schemas.openxmlformats.org/presentationml/2006/main">
  <p:tag name="KSO_WM_DIAGRAM_VIRTUALLY_FRAME" val="{&quot;height&quot;:222.9,&quot;left&quot;:113.7,&quot;top&quot;:203.55,&quot;width&quot;:801.1}"/>
</p:tagLst>
</file>

<file path=ppt/tags/tag137.xml><?xml version="1.0" encoding="utf-8"?>
<p:tagLst xmlns:p="http://schemas.openxmlformats.org/presentationml/2006/main">
  <p:tag name="KSO_WM_DIAGRAM_VIRTUALLY_FRAME" val="{&quot;height&quot;:222.9,&quot;left&quot;:113.7,&quot;top&quot;:203.55,&quot;width&quot;:801.1}"/>
</p:tagLst>
</file>

<file path=ppt/tags/tag138.xml><?xml version="1.0" encoding="utf-8"?>
<p:tagLst xmlns:p="http://schemas.openxmlformats.org/presentationml/2006/main">
  <p:tag name="KSO_WM_DIAGRAM_VIRTUALLY_FRAME" val="{&quot;height&quot;:222.9,&quot;left&quot;:113.7,&quot;top&quot;:203.55,&quot;width&quot;:801.1}"/>
</p:tagLst>
</file>

<file path=ppt/tags/tag139.xml><?xml version="1.0" encoding="utf-8"?>
<p:tagLst xmlns:p="http://schemas.openxmlformats.org/presentationml/2006/main">
  <p:tag name="KSO_WM_DIAGRAM_VIRTUALLY_FRAME" val="{&quot;height&quot;:222.9,&quot;left&quot;:113.7,&quot;top&quot;:203.55,&quot;width&quot;:801.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DIAGRAM_VIRTUALLY_FRAME" val="{&quot;height&quot;:222.9,&quot;left&quot;:113.7,&quot;top&quot;:203.55,&quot;width&quot;:801.1}"/>
</p:tagLst>
</file>

<file path=ppt/tags/tag141.xml><?xml version="1.0" encoding="utf-8"?>
<p:tagLst xmlns:p="http://schemas.openxmlformats.org/presentationml/2006/main">
  <p:tag name="KSO_WM_DIAGRAM_VIRTUALLY_FRAME" val="{&quot;height&quot;:222.9,&quot;left&quot;:113.7,&quot;top&quot;:203.55,&quot;width&quot;:801.1}"/>
</p:tagLst>
</file>

<file path=ppt/tags/tag142.xml><?xml version="1.0" encoding="utf-8"?>
<p:tagLst xmlns:p="http://schemas.openxmlformats.org/presentationml/2006/main">
  <p:tag name="KSO_WM_DIAGRAM_VIRTUALLY_FRAME" val="{&quot;height&quot;:222.9,&quot;left&quot;:113.7,&quot;top&quot;:203.55,&quot;width&quot;:801.1}"/>
</p:tagLst>
</file>

<file path=ppt/tags/tag143.xml><?xml version="1.0" encoding="utf-8"?>
<p:tagLst xmlns:p="http://schemas.openxmlformats.org/presentationml/2006/main">
  <p:tag name="KSO_WM_DIAGRAM_VIRTUALLY_FRAME" val="{&quot;height&quot;:222.9,&quot;left&quot;:113.7,&quot;top&quot;:203.55,&quot;width&quot;:801.1}"/>
</p:tagLst>
</file>

<file path=ppt/tags/tag144.xml><?xml version="1.0" encoding="utf-8"?>
<p:tagLst xmlns:p="http://schemas.openxmlformats.org/presentationml/2006/main">
  <p:tag name="KSO_WM_DIAGRAM_VIRTUALLY_FRAME" val="{&quot;height&quot;:222.9,&quot;left&quot;:113.7,&quot;top&quot;:203.55,&quot;width&quot;:801.1}"/>
</p:tagLst>
</file>

<file path=ppt/tags/tag145.xml><?xml version="1.0" encoding="utf-8"?>
<p:tagLst xmlns:p="http://schemas.openxmlformats.org/presentationml/2006/main">
  <p:tag name="KSO_WM_BEAUTIFY_FLAG" val="#wm#"/>
  <p:tag name="KSO_WM_TEMPLATE_CATEGORY" val="custom"/>
  <p:tag name="KSO_WM_TEMPLATE_INDEX" val="20205081"/>
</p:tagLst>
</file>

<file path=ppt/tags/tag146.xml><?xml version="1.0" encoding="utf-8"?>
<p:tagLst xmlns:p="http://schemas.openxmlformats.org/presentationml/2006/main">
  <p:tag name="KSO_WM_BEAUTIFY_FLAG" val="#wm#"/>
  <p:tag name="KSO_WM_TEMPLATE_CATEGORY" val="custom"/>
  <p:tag name="KSO_WM_TEMPLATE_INDEX" val="20205081"/>
</p:tagLst>
</file>

<file path=ppt/tags/tag147.xml><?xml version="1.0" encoding="utf-8"?>
<p:tagLst xmlns:p="http://schemas.openxmlformats.org/presentationml/2006/main">
  <p:tag name="KSO_WM_DIAGRAM_VIRTUALLY_FRAME" val="{&quot;height&quot;:483.8,&quot;left&quot;:480.2,&quot;top&quot;:22.05,&quot;width&quot;:414.85}"/>
</p:tagLst>
</file>

<file path=ppt/tags/tag148.xml><?xml version="1.0" encoding="utf-8"?>
<p:tagLst xmlns:p="http://schemas.openxmlformats.org/presentationml/2006/main">
  <p:tag name="KSO_WM_DIAGRAM_VIRTUALLY_FRAME" val="{&quot;height&quot;:483.8,&quot;left&quot;:480.2,&quot;top&quot;:22.05,&quot;width&quot;:414.85}"/>
</p:tagLst>
</file>

<file path=ppt/tags/tag149.xml><?xml version="1.0" encoding="utf-8"?>
<p:tagLst xmlns:p="http://schemas.openxmlformats.org/presentationml/2006/main">
  <p:tag name="KSO_WM_DIAGRAM_VIRTUALLY_FRAME" val="{&quot;height&quot;:483.8,&quot;left&quot;:480.2,&quot;top&quot;:22.05,&quot;width&quot;:414.85}"/>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DIAGRAM_VIRTUALLY_FRAME" val="{&quot;height&quot;:483.8,&quot;left&quot;:480.2,&quot;top&quot;:22.05,&quot;width&quot;:414.85}"/>
</p:tagLst>
</file>

<file path=ppt/tags/tag151.xml><?xml version="1.0" encoding="utf-8"?>
<p:tagLst xmlns:p="http://schemas.openxmlformats.org/presentationml/2006/main">
  <p:tag name="KSO_WM_DIAGRAM_VIRTUALLY_FRAME" val="{&quot;height&quot;:483.8,&quot;left&quot;:480.2,&quot;top&quot;:22.05,&quot;width&quot;:414.85}"/>
</p:tagLst>
</file>

<file path=ppt/tags/tag152.xml><?xml version="1.0" encoding="utf-8"?>
<p:tagLst xmlns:p="http://schemas.openxmlformats.org/presentationml/2006/main">
  <p:tag name="KSO_WM_DIAGRAM_VIRTUALLY_FRAME" val="{&quot;height&quot;:483.8,&quot;left&quot;:480.2,&quot;top&quot;:22.05,&quot;width&quot;:414.85}"/>
</p:tagLst>
</file>

<file path=ppt/tags/tag153.xml><?xml version="1.0" encoding="utf-8"?>
<p:tagLst xmlns:p="http://schemas.openxmlformats.org/presentationml/2006/main">
  <p:tag name="KSO_WM_DIAGRAM_VIRTUALLY_FRAME" val="{&quot;height&quot;:483.8,&quot;left&quot;:480.2,&quot;top&quot;:22.05,&quot;width&quot;:414.85}"/>
</p:tagLst>
</file>

<file path=ppt/tags/tag154.xml><?xml version="1.0" encoding="utf-8"?>
<p:tagLst xmlns:p="http://schemas.openxmlformats.org/presentationml/2006/main">
  <p:tag name="KSO_WM_DIAGRAM_VIRTUALLY_FRAME" val="{&quot;height&quot;:483.8,&quot;left&quot;:480.2,&quot;top&quot;:22.05,&quot;width&quot;:414.85}"/>
</p:tagLst>
</file>

<file path=ppt/tags/tag155.xml><?xml version="1.0" encoding="utf-8"?>
<p:tagLst xmlns:p="http://schemas.openxmlformats.org/presentationml/2006/main">
  <p:tag name="KSO_WM_DIAGRAM_VIRTUALLY_FRAME" val="{&quot;height&quot;:483.8,&quot;left&quot;:480.2,&quot;top&quot;:22.05,&quot;width&quot;:414.85}"/>
</p:tagLst>
</file>

<file path=ppt/tags/tag156.xml><?xml version="1.0" encoding="utf-8"?>
<p:tagLst xmlns:p="http://schemas.openxmlformats.org/presentationml/2006/main">
  <p:tag name="KSO_WM_DIAGRAM_VIRTUALLY_FRAME" val="{&quot;height&quot;:483.8,&quot;left&quot;:480.2,&quot;top&quot;:22.05,&quot;width&quot;:414.85}"/>
</p:tagLst>
</file>

<file path=ppt/tags/tag157.xml><?xml version="1.0" encoding="utf-8"?>
<p:tagLst xmlns:p="http://schemas.openxmlformats.org/presentationml/2006/main">
  <p:tag name="KSO_WM_DIAGRAM_VIRTUALLY_FRAME" val="{&quot;height&quot;:483.8,&quot;left&quot;:480.2,&quot;top&quot;:22.05,&quot;width&quot;:414.85}"/>
</p:tagLst>
</file>

<file path=ppt/tags/tag158.xml><?xml version="1.0" encoding="utf-8"?>
<p:tagLst xmlns:p="http://schemas.openxmlformats.org/presentationml/2006/main">
  <p:tag name="KSO_WM_DIAGRAM_VIRTUALLY_FRAME" val="{&quot;height&quot;:483.8,&quot;left&quot;:480.2,&quot;top&quot;:22.05,&quot;width&quot;:414.85}"/>
</p:tagLst>
</file>

<file path=ppt/tags/tag159.xml><?xml version="1.0" encoding="utf-8"?>
<p:tagLst xmlns:p="http://schemas.openxmlformats.org/presentationml/2006/main">
  <p:tag name="KSO_WM_BEAUTIFY_FLAG" val="#wm#"/>
  <p:tag name="KSO_WM_TEMPLATE_CATEGORY" val="custom"/>
  <p:tag name="KSO_WM_TEMPLATE_INDEX" val="2020508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DIAGRAM_VIRTUALLY_FRAME" val="{&quot;height&quot;:497.35,&quot;left&quot;:-168.3,&quot;top&quot;:22.05,&quot;width&quot;:1303.3}"/>
</p:tagLst>
</file>

<file path=ppt/tags/tag161.xml><?xml version="1.0" encoding="utf-8"?>
<p:tagLst xmlns:p="http://schemas.openxmlformats.org/presentationml/2006/main">
  <p:tag name="KSO_WM_DIAGRAM_VIRTUALLY_FRAME" val="{&quot;height&quot;:497.35,&quot;left&quot;:-168.3,&quot;top&quot;:22.05,&quot;width&quot;:1303.3}"/>
</p:tagLst>
</file>

<file path=ppt/tags/tag162.xml><?xml version="1.0" encoding="utf-8"?>
<p:tagLst xmlns:p="http://schemas.openxmlformats.org/presentationml/2006/main">
  <p:tag name="KSO_WM_DIAGRAM_VIRTUALLY_FRAME" val="{&quot;height&quot;:497.35,&quot;left&quot;:-168.3,&quot;top&quot;:22.05,&quot;width&quot;:1303.3}"/>
</p:tagLst>
</file>

<file path=ppt/tags/tag163.xml><?xml version="1.0" encoding="utf-8"?>
<p:tagLst xmlns:p="http://schemas.openxmlformats.org/presentationml/2006/main">
  <p:tag name="KSO_WM_DIAGRAM_VIRTUALLY_FRAME" val="{&quot;height&quot;:497.35,&quot;left&quot;:-168.3,&quot;top&quot;:22.05,&quot;width&quot;:1303.3}"/>
</p:tagLst>
</file>

<file path=ppt/tags/tag164.xml><?xml version="1.0" encoding="utf-8"?>
<p:tagLst xmlns:p="http://schemas.openxmlformats.org/presentationml/2006/main">
  <p:tag name="KSO_WM_DIAGRAM_VIRTUALLY_FRAME" val="{&quot;height&quot;:497.35,&quot;left&quot;:-168.3,&quot;top&quot;:22.05,&quot;width&quot;:1303.3}"/>
</p:tagLst>
</file>

<file path=ppt/tags/tag165.xml><?xml version="1.0" encoding="utf-8"?>
<p:tagLst xmlns:p="http://schemas.openxmlformats.org/presentationml/2006/main">
  <p:tag name="KSO_WM_DIAGRAM_VIRTUALLY_FRAME" val="{&quot;height&quot;:497.35,&quot;left&quot;:-168.3,&quot;top&quot;:22.05,&quot;width&quot;:1303.3}"/>
</p:tagLst>
</file>

<file path=ppt/tags/tag166.xml><?xml version="1.0" encoding="utf-8"?>
<p:tagLst xmlns:p="http://schemas.openxmlformats.org/presentationml/2006/main">
  <p:tag name="KSO_WM_DIAGRAM_VIRTUALLY_FRAME" val="{&quot;height&quot;:497.35,&quot;left&quot;:-168.3,&quot;top&quot;:22.05,&quot;width&quot;:1303.3}"/>
</p:tagLst>
</file>

<file path=ppt/tags/tag167.xml><?xml version="1.0" encoding="utf-8"?>
<p:tagLst xmlns:p="http://schemas.openxmlformats.org/presentationml/2006/main">
  <p:tag name="KSO_WM_DIAGRAM_VIRTUALLY_FRAME" val="{&quot;height&quot;:497.35,&quot;left&quot;:-168.3,&quot;top&quot;:22.05,&quot;width&quot;:1303.3}"/>
</p:tagLst>
</file>

<file path=ppt/tags/tag168.xml><?xml version="1.0" encoding="utf-8"?>
<p:tagLst xmlns:p="http://schemas.openxmlformats.org/presentationml/2006/main">
  <p:tag name="KSO_WM_DIAGRAM_VIRTUALLY_FRAME" val="{&quot;height&quot;:497.35,&quot;left&quot;:-168.3,&quot;top&quot;:22.05,&quot;width&quot;:1303.3}"/>
</p:tagLst>
</file>

<file path=ppt/tags/tag169.xml><?xml version="1.0" encoding="utf-8"?>
<p:tagLst xmlns:p="http://schemas.openxmlformats.org/presentationml/2006/main">
  <p:tag name="KSO_WM_DIAGRAM_VIRTUALLY_FRAME" val="{&quot;height&quot;:497.35,&quot;left&quot;:-168.3,&quot;top&quot;:22.05,&quot;width&quot;:1303.3}"/>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DIAGRAM_VIRTUALLY_FRAME" val="{&quot;height&quot;:497.35,&quot;left&quot;:-168.3,&quot;top&quot;:22.05,&quot;width&quot;:1303.3}"/>
</p:tagLst>
</file>

<file path=ppt/tags/tag171.xml><?xml version="1.0" encoding="utf-8"?>
<p:tagLst xmlns:p="http://schemas.openxmlformats.org/presentationml/2006/main">
  <p:tag name="KSO_WM_DIAGRAM_VIRTUALLY_FRAME" val="{&quot;height&quot;:497.35,&quot;left&quot;:-168.3,&quot;top&quot;:22.05,&quot;width&quot;:1303.3}"/>
</p:tagLst>
</file>

<file path=ppt/tags/tag172.xml><?xml version="1.0" encoding="utf-8"?>
<p:tagLst xmlns:p="http://schemas.openxmlformats.org/presentationml/2006/main">
  <p:tag name="KSO_WM_DIAGRAM_VIRTUALLY_FRAME" val="{&quot;height&quot;:497.35,&quot;left&quot;:-168.3,&quot;top&quot;:22.05,&quot;width&quot;:1303.3}"/>
</p:tagLst>
</file>

<file path=ppt/tags/tag173.xml><?xml version="1.0" encoding="utf-8"?>
<p:tagLst xmlns:p="http://schemas.openxmlformats.org/presentationml/2006/main">
  <p:tag name="KSO_WM_DIAGRAM_VIRTUALLY_FRAME" val="{&quot;height&quot;:497.35,&quot;left&quot;:-168.3,&quot;top&quot;:22.05,&quot;width&quot;:1303.3}"/>
</p:tagLst>
</file>

<file path=ppt/tags/tag174.xml><?xml version="1.0" encoding="utf-8"?>
<p:tagLst xmlns:p="http://schemas.openxmlformats.org/presentationml/2006/main">
  <p:tag name="KSO_WM_DIAGRAM_VIRTUALLY_FRAME" val="{&quot;height&quot;:497.35,&quot;left&quot;:-168.3,&quot;top&quot;:22.05,&quot;width&quot;:1303.3}"/>
</p:tagLst>
</file>

<file path=ppt/tags/tag175.xml><?xml version="1.0" encoding="utf-8"?>
<p:tagLst xmlns:p="http://schemas.openxmlformats.org/presentationml/2006/main">
  <p:tag name="KSO_WM_DIAGRAM_VIRTUALLY_FRAME" val="{&quot;height&quot;:497.35,&quot;left&quot;:-168.3,&quot;top&quot;:22.05,&quot;width&quot;:1303.3}"/>
</p:tagLst>
</file>

<file path=ppt/tags/tag176.xml><?xml version="1.0" encoding="utf-8"?>
<p:tagLst xmlns:p="http://schemas.openxmlformats.org/presentationml/2006/main">
  <p:tag name="KSO_WM_BEAUTIFY_FLAG" val="#wm#"/>
  <p:tag name="KSO_WM_TEMPLATE_CATEGORY" val="custom"/>
  <p:tag name="KSO_WM_TEMPLATE_INDEX" val="20205081"/>
</p:tagLst>
</file>

<file path=ppt/tags/tag177.xml><?xml version="1.0" encoding="utf-8"?>
<p:tagLst xmlns:p="http://schemas.openxmlformats.org/presentationml/2006/main">
  <p:tag name="KSO_WM_DIAGRAM_VIRTUALLY_FRAME" val="{&quot;height&quot;:497.35,&quot;left&quot;:-168.3,&quot;top&quot;:22.05,&quot;width&quot;:1303.3}"/>
</p:tagLst>
</file>

<file path=ppt/tags/tag178.xml><?xml version="1.0" encoding="utf-8"?>
<p:tagLst xmlns:p="http://schemas.openxmlformats.org/presentationml/2006/main">
  <p:tag name="KSO_WM_DIAGRAM_VIRTUALLY_FRAME" val="{&quot;height&quot;:497.35,&quot;left&quot;:-168.3,&quot;top&quot;:22.05,&quot;width&quot;:1303.3}"/>
</p:tagLst>
</file>

<file path=ppt/tags/tag179.xml><?xml version="1.0" encoding="utf-8"?>
<p:tagLst xmlns:p="http://schemas.openxmlformats.org/presentationml/2006/main">
  <p:tag name="KSO_WM_DIAGRAM_VIRTUALLY_FRAME" val="{&quot;height&quot;:497.35,&quot;left&quot;:-168.3,&quot;top&quot;:22.05,&quot;width&quot;:1303.3}"/>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DIAGRAM_VIRTUALLY_FRAME" val="{&quot;height&quot;:497.35,&quot;left&quot;:-168.3,&quot;top&quot;:22.05,&quot;width&quot;:1303.3}"/>
</p:tagLst>
</file>

<file path=ppt/tags/tag181.xml><?xml version="1.0" encoding="utf-8"?>
<p:tagLst xmlns:p="http://schemas.openxmlformats.org/presentationml/2006/main">
  <p:tag name="KSO_WM_DIAGRAM_VIRTUALLY_FRAME" val="{&quot;height&quot;:497.35,&quot;left&quot;:-168.3,&quot;top&quot;:22.05,&quot;width&quot;:1303.3}"/>
</p:tagLst>
</file>

<file path=ppt/tags/tag182.xml><?xml version="1.0" encoding="utf-8"?>
<p:tagLst xmlns:p="http://schemas.openxmlformats.org/presentationml/2006/main">
  <p:tag name="KSO_WM_DIAGRAM_VIRTUALLY_FRAME" val="{&quot;height&quot;:497.35,&quot;left&quot;:-168.3,&quot;top&quot;:22.05,&quot;width&quot;:1303.3}"/>
</p:tagLst>
</file>

<file path=ppt/tags/tag183.xml><?xml version="1.0" encoding="utf-8"?>
<p:tagLst xmlns:p="http://schemas.openxmlformats.org/presentationml/2006/main">
  <p:tag name="KSO_WM_DIAGRAM_VIRTUALLY_FRAME" val="{&quot;height&quot;:497.35,&quot;left&quot;:-168.3,&quot;top&quot;:22.05,&quot;width&quot;:1303.3}"/>
</p:tagLst>
</file>

<file path=ppt/tags/tag184.xml><?xml version="1.0" encoding="utf-8"?>
<p:tagLst xmlns:p="http://schemas.openxmlformats.org/presentationml/2006/main">
  <p:tag name="KSO_WM_DIAGRAM_VIRTUALLY_FRAME" val="{&quot;height&quot;:497.35,&quot;left&quot;:-168.3,&quot;top&quot;:22.05,&quot;width&quot;:1303.3}"/>
</p:tagLst>
</file>

<file path=ppt/tags/tag185.xml><?xml version="1.0" encoding="utf-8"?>
<p:tagLst xmlns:p="http://schemas.openxmlformats.org/presentationml/2006/main">
  <p:tag name="KSO_WM_BEAUTIFY_FLAG" val="#wm#"/>
  <p:tag name="KSO_WM_TEMPLATE_CATEGORY" val="custom"/>
  <p:tag name="KSO_WM_TEMPLATE_INDEX" val="20205081"/>
</p:tagLst>
</file>

<file path=ppt/tags/tag186.xml><?xml version="1.0" encoding="utf-8"?>
<p:tagLst xmlns:p="http://schemas.openxmlformats.org/presentationml/2006/main">
  <p:tag name="KSO_WM_BEAUTIFY_FLAG" val="#wm#"/>
  <p:tag name="KSO_WM_TEMPLATE_CATEGORY" val="custom"/>
  <p:tag name="KSO_WM_TEMPLATE_INDEX" val="20205081"/>
</p:tagLst>
</file>

<file path=ppt/tags/tag187.xml><?xml version="1.0" encoding="utf-8"?>
<p:tagLst xmlns:p="http://schemas.openxmlformats.org/presentationml/2006/main">
  <p:tag name="KSO_WM_BEAUTIFY_FLAG" val="#wm#"/>
  <p:tag name="KSO_WM_TEMPLATE_CATEGORY" val="custom"/>
  <p:tag name="KSO_WM_TEMPLATE_INDEX" val="20205081"/>
</p:tagLst>
</file>

<file path=ppt/tags/tag188.xml><?xml version="1.0" encoding="utf-8"?>
<p:tagLst xmlns:p="http://schemas.openxmlformats.org/presentationml/2006/main">
  <p:tag name="KSO_WM_BEAUTIFY_FLAG" val="#wm#"/>
  <p:tag name="KSO_WM_TEMPLATE_CATEGORY" val="custom"/>
  <p:tag name="KSO_WM_TEMPLATE_INDEX" val="20205081"/>
</p:tagLst>
</file>

<file path=ppt/tags/tag189.xml><?xml version="1.0" encoding="utf-8"?>
<p:tagLst xmlns:p="http://schemas.openxmlformats.org/presentationml/2006/main">
  <p:tag name="picid" val="{b9d51fcb-edcb-4ebe-b33d-e749ccf99744}"/>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BEAUTIFY_FLAG" val="#wm#"/>
  <p:tag name="KSO_WM_TEMPLATE_CATEGORY" val="custom"/>
  <p:tag name="KSO_WM_TEMPLATE_INDEX" val="20205081"/>
</p:tagLst>
</file>

<file path=ppt/tags/tag191.xml><?xml version="1.0" encoding="utf-8"?>
<p:tagLst xmlns:p="http://schemas.openxmlformats.org/presentationml/2006/main">
  <p:tag name="KSO_WM_BEAUTIFY_FLAG" val="#wm#"/>
  <p:tag name="KSO_WM_TEMPLATE_CATEGORY" val="custom"/>
  <p:tag name="KSO_WM_TEMPLATE_INDEX" val="20205081"/>
</p:tagLst>
</file>

<file path=ppt/tags/tag192.xml><?xml version="1.0" encoding="utf-8"?>
<p:tagLst xmlns:p="http://schemas.openxmlformats.org/presentationml/2006/main">
  <p:tag name="KSO_WM_BEAUTIFY_FLAG" val="#wm#"/>
  <p:tag name="KSO_WM_TEMPLATE_CATEGORY" val="custom"/>
  <p:tag name="KSO_WM_TEMPLATE_INDEX" val="20205081"/>
</p:tagLst>
</file>

<file path=ppt/tags/tag193.xml><?xml version="1.0" encoding="utf-8"?>
<p:tagLst xmlns:p="http://schemas.openxmlformats.org/presentationml/2006/main">
  <p:tag name="KSO_WM_BEAUTIFY_FLAG" val="#wm#"/>
  <p:tag name="KSO_WM_TEMPLATE_CATEGORY" val="custom"/>
  <p:tag name="KSO_WM_TEMPLATE_INDEX" val="20205081"/>
</p:tagLst>
</file>

<file path=ppt/tags/tag194.xml><?xml version="1.0" encoding="utf-8"?>
<p:tagLst xmlns:p="http://schemas.openxmlformats.org/presentationml/2006/main">
  <p:tag name="KSO_WM_BEAUTIFY_FLAG" val="#wm#"/>
  <p:tag name="KSO_WM_TEMPLATE_CATEGORY" val="custom"/>
  <p:tag name="KSO_WM_TEMPLATE_INDEX" val="20205081"/>
</p:tagLst>
</file>

<file path=ppt/tags/tag19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196.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7.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19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99.xml><?xml version="1.0" encoding="utf-8"?>
<p:tagLst xmlns:p="http://schemas.openxmlformats.org/presentationml/2006/main">
  <p:tag name="COMMONDATA" val="eyJoZGlkIjoiZTcxYTFjZjFjMmMxODM4NmEzZjU2MGYwM2ZlZmQyMjMifQ=="/>
  <p:tag name="RESOURCE_RECORD_KEY" val="{&quot;13&quot;:[4695725,20481812,4695713,4364950,20481778,19948767,19971662,19948766,4663468,19951219],&quot;65&quot;:[20205081],&quot;70&quot;:[3312652,3312857]}"/>
  <p:tag name="commondata" val="eyJoZGlkIjoiMTQ0ZmM2ODdlYWM5ZWRmMDU0NWY0ZTliM2M5NmM2ZDUifQ=="/>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BEAUTIFY_FLAG" val="#wm#"/>
  <p:tag name="KSO_WM_TEMPLATE_CATEGORY" val="custom"/>
  <p:tag name="KSO_WM_TEMPLATE_INDEX" val="20205081"/>
  <p:tag name="RESOURCE_RECORD_KEY" val="{&quot;13&quot;:[4695725,20481812,4695713,19948766,19971662,4364950,20481778,19948767],&quot;65&quot;:[20205081]}"/>
</p:tagLst>
</file>

<file path=ppt/tags/tag68.xml><?xml version="1.0" encoding="utf-8"?>
<p:tagLst xmlns:p="http://schemas.openxmlformats.org/presentationml/2006/main">
  <p:tag name="KSO_WM_BEAUTIFY_FLAG" val="#wm#"/>
  <p:tag name="KSO_WM_TEMPLATE_CATEGORY" val="custom"/>
  <p:tag name="KSO_WM_TEMPLATE_INDEX" val="20205081"/>
  <p:tag name="RESOURCE_RECORD_KEY" val="{&quot;13&quot;:[4695725,20481812,4695713,19948766,19971662,4364950,20481778,19948767],&quot;65&quot;:[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picid" val="{ceed0ee9-0162-435c-863c-3d4f5893d0b8}"/>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picid" val="{7dfce0bd-1bb5-457a-9d93-c12f0df0082b}"/>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DIAGRAM_VIRTUALLY_FRAME" val="{&quot;height&quot;:291.55,&quot;left&quot;:361.75,&quot;top&quot;:81.75,&quot;width&quot;:398.3}"/>
</p:tagLst>
</file>

<file path=ppt/tags/tag78.xml><?xml version="1.0" encoding="utf-8"?>
<p:tagLst xmlns:p="http://schemas.openxmlformats.org/presentationml/2006/main">
  <p:tag name="picid" val="{df8d4362-46b8-4f5a-8a9d-133d05e93058}"/>
</p:tagLst>
</file>

<file path=ppt/tags/tag79.xml><?xml version="1.0" encoding="utf-8"?>
<p:tagLst xmlns:p="http://schemas.openxmlformats.org/presentationml/2006/main">
  <p:tag name="KSO_WM_DIAGRAM_VIRTUALLY_FRAME" val="{&quot;height&quot;:291.55,&quot;left&quot;:361.75,&quot;top&quot;:81.75,&quot;width&quot;:398.3}"/>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DIAGRAM_VIRTUALLY_FRAME" val="{&quot;height&quot;:291.55,&quot;left&quot;:361.75,&quot;top&quot;:81.75,&quot;width&quot;:398.3}"/>
</p:tagLst>
</file>

<file path=ppt/tags/tag81.xml><?xml version="1.0" encoding="utf-8"?>
<p:tagLst xmlns:p="http://schemas.openxmlformats.org/presentationml/2006/main">
  <p:tag name="KSO_WM_DIAGRAM_VIRTUALLY_FRAME" val="{&quot;height&quot;:291.55,&quot;left&quot;:361.75,&quot;top&quot;:81.75,&quot;width&quot;:398.3}"/>
</p:tagLst>
</file>

<file path=ppt/tags/tag82.xml><?xml version="1.0" encoding="utf-8"?>
<p:tagLst xmlns:p="http://schemas.openxmlformats.org/presentationml/2006/main">
  <p:tag name="KSO_WM_DIAGRAM_VIRTUALLY_FRAME" val="{&quot;height&quot;:291.55,&quot;left&quot;:361.75,&quot;top&quot;:81.75,&quot;width&quot;:398.3}"/>
</p:tagLst>
</file>

<file path=ppt/tags/tag83.xml><?xml version="1.0" encoding="utf-8"?>
<p:tagLst xmlns:p="http://schemas.openxmlformats.org/presentationml/2006/main">
  <p:tag name="KSO_WM_DIAGRAM_VIRTUALLY_FRAME" val="{&quot;height&quot;:291.55,&quot;left&quot;:361.75,&quot;top&quot;:81.75,&quot;width&quot;:398.3}"/>
</p:tagLst>
</file>

<file path=ppt/tags/tag84.xml><?xml version="1.0" encoding="utf-8"?>
<p:tagLst xmlns:p="http://schemas.openxmlformats.org/presentationml/2006/main">
  <p:tag name="KSO_WM_DIAGRAM_VIRTUALLY_FRAME" val="{&quot;height&quot;:291.55,&quot;left&quot;:361.75,&quot;top&quot;:81.75,&quot;width&quot;:398.3}"/>
</p:tagLst>
</file>

<file path=ppt/tags/tag85.xml><?xml version="1.0" encoding="utf-8"?>
<p:tagLst xmlns:p="http://schemas.openxmlformats.org/presentationml/2006/main">
  <p:tag name="KSO_WM_DIAGRAM_VIRTUALLY_FRAME" val="{&quot;height&quot;:291.55,&quot;left&quot;:361.75,&quot;top&quot;:81.75,&quot;width&quot;:398.3}"/>
</p:tagLst>
</file>

<file path=ppt/tags/tag86.xml><?xml version="1.0" encoding="utf-8"?>
<p:tagLst xmlns:p="http://schemas.openxmlformats.org/presentationml/2006/main">
  <p:tag name="KSO_WM_DIAGRAM_VIRTUALLY_FRAME" val="{&quot;height&quot;:291.55,&quot;left&quot;:361.75,&quot;top&quot;:81.75,&quot;width&quot;:398.3}"/>
</p:tagLst>
</file>

<file path=ppt/tags/tag87.xml><?xml version="1.0" encoding="utf-8"?>
<p:tagLst xmlns:p="http://schemas.openxmlformats.org/presentationml/2006/main">
  <p:tag name="KSO_WM_DIAGRAM_VIRTUALLY_FRAME" val="{&quot;height&quot;:291.55,&quot;left&quot;:361.75,&quot;top&quot;:81.75,&quot;width&quot;:398.3}"/>
</p:tagLst>
</file>

<file path=ppt/tags/tag88.xml><?xml version="1.0" encoding="utf-8"?>
<p:tagLst xmlns:p="http://schemas.openxmlformats.org/presentationml/2006/main">
  <p:tag name="KSO_WM_DIAGRAM_VIRTUALLY_FRAME" val="{&quot;height&quot;:291.55,&quot;left&quot;:361.75,&quot;top&quot;:81.75,&quot;width&quot;:398.3}"/>
</p:tagLst>
</file>

<file path=ppt/tags/tag89.xml><?xml version="1.0" encoding="utf-8"?>
<p:tagLst xmlns:p="http://schemas.openxmlformats.org/presentationml/2006/main">
  <p:tag name="KSO_WM_DIAGRAM_VIRTUALLY_FRAME" val="{&quot;height&quot;:291.55,&quot;left&quot;:361.75,&quot;top&quot;:81.75,&quot;width&quot;:398.3}"/>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DIAGRAM_VIRTUALLY_FRAME" val="{&quot;height&quot;:291.55,&quot;left&quot;:361.75,&quot;top&quot;:81.75,&quot;width&quot;:398.3}"/>
</p:tagLst>
</file>

<file path=ppt/tags/tag91.xml><?xml version="1.0" encoding="utf-8"?>
<p:tagLst xmlns:p="http://schemas.openxmlformats.org/presentationml/2006/main">
  <p:tag name="KSO_WM_BEAUTIFY_FLAG" val="#wm#"/>
  <p:tag name="KSO_WM_TEMPLATE_CATEGORY" val="custom"/>
  <p:tag name="KSO_WM_TEMPLATE_INDEX" val="20205081"/>
</p:tagLst>
</file>

<file path=ppt/tags/tag92.xml><?xml version="1.0" encoding="utf-8"?>
<p:tagLst xmlns:p="http://schemas.openxmlformats.org/presentationml/2006/main">
  <p:tag name="picid" val="{df8d4362-46b8-4f5a-8a9d-133d05e93058}"/>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picid" val="{df8d4362-46b8-4f5a-8a9d-133d05e93058}"/>
</p:tagLst>
</file>

<file path=ppt/tags/tag95.xml><?xml version="1.0" encoding="utf-8"?>
<p:tagLst xmlns:p="http://schemas.openxmlformats.org/presentationml/2006/main">
  <p:tag name="KSO_WM_BEAUTIFY_FLAG" val="#wm#"/>
  <p:tag name="KSO_WM_TEMPLATE_CATEGORY" val="custom"/>
  <p:tag name="KSO_WM_TEMPLATE_INDEX" val="20205081"/>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picid" val="{b5b93d84-e395-4930-86f2-e6a6cf99f66e}"/>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picid" val="{b5b93d84-e395-4930-86f2-e6a6cf99f66e}"/>
</p:tagLst>
</file>

<file path=ppt/theme/theme1.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3899</Words>
  <Application>WPS 演示</Application>
  <PresentationFormat>宽屏</PresentationFormat>
  <Paragraphs>611</Paragraphs>
  <Slides>30</Slides>
  <Notes>6</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Arial</vt:lpstr>
      <vt:lpstr>宋体</vt:lpstr>
      <vt:lpstr>Wingdings</vt:lpstr>
      <vt:lpstr>Wingdings</vt:lpstr>
      <vt:lpstr>微软雅黑</vt:lpstr>
      <vt:lpstr>Libre Baskerville</vt:lpstr>
      <vt:lpstr>MingLiU-ExtB</vt:lpstr>
      <vt:lpstr>Open Sans</vt:lpstr>
      <vt:lpstr>MiSans Normal</vt:lpstr>
      <vt:lpstr>华文彩云</vt:lpstr>
      <vt:lpstr>华文宋体</vt:lpstr>
      <vt:lpstr>Arial Unicode MS</vt:lpstr>
      <vt:lpstr>Calibri</vt:lpstr>
      <vt:lpstr>Microsoft JhengHei UI</vt:lpstr>
      <vt:lpstr>方正姚体</vt:lpstr>
      <vt:lpstr>1_WPS</vt:lpstr>
      <vt:lpstr>网易天玄链训练营</vt:lpstr>
      <vt:lpstr>PowerPoint 演示文稿</vt:lpstr>
      <vt:lpstr>PowerPoint 演示文稿</vt:lpstr>
      <vt:lpstr>01 - 区块链基础 - 概览</vt:lpstr>
      <vt:lpstr>01 - 区块链基础 - 密码学</vt:lpstr>
      <vt:lpstr>01 - 区块链基础 - 密码学</vt:lpstr>
      <vt:lpstr>01 - 区块链基础 - 数据结构</vt:lpstr>
      <vt:lpstr>01 - 区块链基础 - 数据结构</vt:lpstr>
      <vt:lpstr>01 - 区块链基础 - 拜占庭共识</vt:lpstr>
      <vt:lpstr>01 - 区块链基础 - 分布式网络</vt:lpstr>
      <vt:lpstr>01 - 区块链基础 - 状态复制机</vt:lpstr>
      <vt:lpstr>01 - 区块链基础 - 状态复制机</vt:lpstr>
      <vt:lpstr>01 - 区块链基础 - 拜占庭共识</vt:lpstr>
      <vt:lpstr>01 - 区块链基础 - 拜占庭共识</vt:lpstr>
      <vt:lpstr>01 - 区块链基础 - 拜占庭共识</vt:lpstr>
      <vt:lpstr>01 - 区块链基础 - 拜占庭共识</vt:lpstr>
      <vt:lpstr>01 - 区块链基础 - 拜占庭共识</vt:lpstr>
      <vt:lpstr>01 - 区块链基础 - 拜占庭共识</vt:lpstr>
      <vt:lpstr>02 - 核心架构</vt:lpstr>
      <vt:lpstr>02 - 核心架构</vt:lpstr>
      <vt:lpstr>02 - 核心架构</vt:lpstr>
      <vt:lpstr>03 - 异步流水线处理</vt:lpstr>
      <vt:lpstr>03 - 异步流水线处理 - 拆解和规划</vt:lpstr>
      <vt:lpstr>03 - 天玄性能优化 - 异步流水线处理</vt:lpstr>
      <vt:lpstr>03 - 异步流水线处理</vt:lpstr>
      <vt:lpstr>03 - 异步流水线处理</vt:lpstr>
      <vt:lpstr>01 - 天玄DAG并行执行策略</vt:lpstr>
      <vt:lpstr>01 - 天玄DAG并行执行策略</vt:lpstr>
      <vt:lpstr>01 - 天玄DAG并行执行策略</vt:lpstr>
      <vt:lpstr>谢谢聆听！</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邓泰生</dc:creator>
  <cp:lastModifiedBy>万传儒</cp:lastModifiedBy>
  <cp:revision>313</cp:revision>
  <dcterms:created xsi:type="dcterms:W3CDTF">2019-06-19T02:08:00Z</dcterms:created>
  <dcterms:modified xsi:type="dcterms:W3CDTF">2024-11-12T12:16:42Z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9184D1B87162475F9B615F974A55207A_13</vt:lpwstr>
  </property>
</Properties>
</file>